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notesSlides/notesSlide29.xml" ContentType="application/vnd.openxmlformats-officedocument.presentationml.notesSlide+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118.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notesSlides/notesSlide28.xml" ContentType="application/vnd.openxmlformats-officedocument.presentationml.notesSlide+xml"/>
  <Override PartName="/ppt/tags/tag9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42"/>
  </p:notesMasterIdLst>
  <p:sldIdLst>
    <p:sldId id="256" r:id="rId3"/>
    <p:sldId id="258" r:id="rId4"/>
    <p:sldId id="260" r:id="rId5"/>
    <p:sldId id="261" r:id="rId6"/>
    <p:sldId id="262" r:id="rId7"/>
    <p:sldId id="264" r:id="rId8"/>
    <p:sldId id="265" r:id="rId9"/>
    <p:sldId id="266" r:id="rId10"/>
    <p:sldId id="267" r:id="rId11"/>
    <p:sldId id="263" r:id="rId12"/>
    <p:sldId id="270" r:id="rId13"/>
    <p:sldId id="269" r:id="rId14"/>
    <p:sldId id="271" r:id="rId15"/>
    <p:sldId id="272" r:id="rId16"/>
    <p:sldId id="276" r:id="rId17"/>
    <p:sldId id="277" r:id="rId18"/>
    <p:sldId id="278" r:id="rId19"/>
    <p:sldId id="279" r:id="rId20"/>
    <p:sldId id="281" r:id="rId21"/>
    <p:sldId id="282" r:id="rId22"/>
    <p:sldId id="283" r:id="rId23"/>
    <p:sldId id="284" r:id="rId24"/>
    <p:sldId id="285" r:id="rId25"/>
    <p:sldId id="286" r:id="rId26"/>
    <p:sldId id="287" r:id="rId27"/>
    <p:sldId id="288" r:id="rId28"/>
    <p:sldId id="289" r:id="rId29"/>
    <p:sldId id="292" r:id="rId30"/>
    <p:sldId id="293" r:id="rId31"/>
    <p:sldId id="290" r:id="rId32"/>
    <p:sldId id="294" r:id="rId33"/>
    <p:sldId id="295" r:id="rId34"/>
    <p:sldId id="296" r:id="rId35"/>
    <p:sldId id="291" r:id="rId36"/>
    <p:sldId id="299" r:id="rId37"/>
    <p:sldId id="300" r:id="rId38"/>
    <p:sldId id="301" r:id="rId39"/>
    <p:sldId id="302" r:id="rId40"/>
    <p:sldId id="303" r:id="rId4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C"/>
    <a:srgbClr val="CF3A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0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2018-8-29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xmlns="" val="22543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77523-1FE8-4255-83E7-236EE94EF1EB}"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6E681B-7061-482C-9687-6D8410FF2C74}"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4F6C55-6C14-4F0D-928C-D7F1BE70B2F9}"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028A9-B6E0-4FBC-908A-C30C8E7AEA26}"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8028A9-B6E0-4FBC-908A-C30C8E7AEA26}"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4F6C55-6C14-4F0D-928C-D7F1BE70B2F9}"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D3607-80C4-4EBA-AAC5-9EEB49AF0E88}"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2569" descr="Person Holding Silver Pen Signing Photographers Signatur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bwMode="auto">
          <a:xfrm>
            <a:off x="4067005" y="1"/>
            <a:ext cx="8124995" cy="685799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t="29707" r="11091" b="14721"/>
          <a:stretch>
            <a:fillRect/>
          </a:stretch>
        </p:blipFill>
        <p:spPr>
          <a:xfrm rot="10800000">
            <a:off x="0" y="-15240"/>
            <a:ext cx="8098020" cy="6873240"/>
          </a:xfrm>
          <a:prstGeom prst="rect">
            <a:avLst/>
          </a:prstGeom>
        </p:spPr>
      </p:pic>
      <p:pic>
        <p:nvPicPr>
          <p:cNvPr id="9" name="图片 8"/>
          <p:cNvPicPr>
            <a:picLocks noChangeAspect="1"/>
          </p:cNvPicPr>
          <p:nvPr/>
        </p:nvPicPr>
        <p:blipFill>
          <a:blip r:embed="rId4" cstate="print"/>
          <a:stretch>
            <a:fillRect/>
          </a:stretch>
        </p:blipFill>
        <p:spPr>
          <a:xfrm>
            <a:off x="516198" y="337939"/>
            <a:ext cx="682230" cy="682566"/>
          </a:xfrm>
          <a:prstGeom prst="rect">
            <a:avLst/>
          </a:prstGeom>
        </p:spPr>
      </p:pic>
      <p:sp>
        <p:nvSpPr>
          <p:cNvPr id="12" name="矩形: 圆角 3037"/>
          <p:cNvSpPr/>
          <p:nvPr/>
        </p:nvSpPr>
        <p:spPr>
          <a:xfrm>
            <a:off x="2721378" y="5190499"/>
            <a:ext cx="1419224" cy="369332"/>
          </a:xfrm>
          <a:prstGeom prst="roundRect">
            <a:avLst>
              <a:gd name="adj" fmla="val 50000"/>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3" name="AutoShape 2581" descr="Books on Shelf in Library"/>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 name="标题 1"/>
          <p:cNvSpPr>
            <a:spLocks noGrp="1"/>
          </p:cNvSpPr>
          <p:nvPr>
            <p:ph type="ctrTitle"/>
          </p:nvPr>
        </p:nvSpPr>
        <p:spPr>
          <a:xfrm>
            <a:off x="362064" y="1955801"/>
            <a:ext cx="6137853" cy="2213532"/>
          </a:xfrm>
        </p:spPr>
        <p:txBody>
          <a:bodyPr lIns="90000" tIns="46800" rIns="90000" bIns="46800" anchor="b">
            <a:normAutofit/>
          </a:bodyPr>
          <a:lstStyle>
            <a:lvl1pPr algn="ctr">
              <a:defRPr sz="5400" b="1">
                <a:solidFill>
                  <a:schemeClr val="bg1"/>
                </a:solidFill>
              </a:defRPr>
            </a:lvl1pPr>
          </a:lstStyle>
          <a:p>
            <a:r>
              <a:rPr lang="zh-CN" altLang="en-US" dirty="0"/>
              <a:t>单击此处编辑母版标题样式</a:t>
            </a:r>
          </a:p>
        </p:txBody>
      </p:sp>
      <p:sp>
        <p:nvSpPr>
          <p:cNvPr id="3" name="副标题 2"/>
          <p:cNvSpPr>
            <a:spLocks noGrp="1"/>
          </p:cNvSpPr>
          <p:nvPr>
            <p:ph type="subTitle" idx="1" hasCustomPrompt="1"/>
          </p:nvPr>
        </p:nvSpPr>
        <p:spPr>
          <a:xfrm>
            <a:off x="2721378" y="5162799"/>
            <a:ext cx="1419224" cy="424732"/>
          </a:xfrm>
        </p:spPr>
        <p:txBody>
          <a:bodyPr lIns="90000" tIns="46800" rIns="90000" bIns="46800" anchor="ct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副标题</a:t>
            </a:r>
            <a:endParaRPr lang="zh-CN" altLang="en-US" dirty="0"/>
          </a:p>
        </p:txBody>
      </p:sp>
      <p:sp>
        <p:nvSpPr>
          <p:cNvPr id="4" name="日期占位符 3"/>
          <p:cNvSpPr>
            <a:spLocks noGrp="1"/>
          </p:cNvSpPr>
          <p:nvPr>
            <p:ph type="dt" sz="half" idx="10"/>
          </p:nvPr>
        </p:nvSpPr>
        <p:spPr/>
        <p:txBody>
          <a:bodyPr lIns="90000" tIns="46800" rIns="90000" bIns="46800"/>
          <a:lstStyle/>
          <a:p>
            <a:fld id="{D0E4666B-99EE-4C73-9BBB-48852157C136}" type="datetimeFigureOut">
              <a:rPr lang="zh-CN" altLang="en-US" smtClean="0"/>
              <a:pPr/>
              <a:t>2018-8-29</a:t>
            </a:fld>
            <a:endParaRPr lang="zh-CN" altLang="en-US"/>
          </a:p>
        </p:txBody>
      </p:sp>
      <p:sp>
        <p:nvSpPr>
          <p:cNvPr id="5" name="页脚占位符 4"/>
          <p:cNvSpPr>
            <a:spLocks noGrp="1"/>
          </p:cNvSpPr>
          <p:nvPr>
            <p:ph type="ftr" sz="quarter" idx="11"/>
          </p:nvPr>
        </p:nvSpPr>
        <p:spPr/>
        <p:txBody>
          <a:bodyPr lIns="90000" tIns="46800" rIns="90000" bIns="46800"/>
          <a:lstStyle/>
          <a:p>
            <a:endParaRPr lang="zh-CN" altLang="en-US"/>
          </a:p>
        </p:txBody>
      </p:sp>
      <p:sp>
        <p:nvSpPr>
          <p:cNvPr id="6" name="灯片编号占位符 5"/>
          <p:cNvSpPr>
            <a:spLocks noGrp="1"/>
          </p:cNvSpPr>
          <p:nvPr>
            <p:ph type="sldNum" sz="quarter" idx="12"/>
          </p:nvPr>
        </p:nvSpPr>
        <p:spPr/>
        <p:txBody>
          <a:bodyPr lIns="90000" tIns="46800" rIns="90000" bIns="46800"/>
          <a:lstStyle/>
          <a:p>
            <a:fld id="{F717CB26-BDA1-49CF-BAF5-34635EFEF28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pPr/>
              <a:t>2018-8-29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2569" descr="Person Holding Silver Pen Signing Photographers Signatur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bwMode="auto">
          <a:xfrm>
            <a:off x="4067005" y="1"/>
            <a:ext cx="8124995" cy="685799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t="29707" r="11091" b="14721"/>
          <a:stretch>
            <a:fillRect/>
          </a:stretch>
        </p:blipFill>
        <p:spPr>
          <a:xfrm rot="10800000">
            <a:off x="0" y="-15240"/>
            <a:ext cx="8098020" cy="6873240"/>
          </a:xfrm>
          <a:prstGeom prst="rect">
            <a:avLst/>
          </a:prstGeom>
        </p:spPr>
      </p:pic>
      <p:pic>
        <p:nvPicPr>
          <p:cNvPr id="9" name="图片 8"/>
          <p:cNvPicPr>
            <a:picLocks noChangeAspect="1"/>
          </p:cNvPicPr>
          <p:nvPr/>
        </p:nvPicPr>
        <p:blipFill>
          <a:blip r:embed="rId4" cstate="print"/>
          <a:stretch>
            <a:fillRect/>
          </a:stretch>
        </p:blipFill>
        <p:spPr>
          <a:xfrm>
            <a:off x="516198" y="337939"/>
            <a:ext cx="682230" cy="682566"/>
          </a:xfrm>
          <a:prstGeom prst="rect">
            <a:avLst/>
          </a:prstGeom>
        </p:spPr>
      </p:pic>
      <p:sp>
        <p:nvSpPr>
          <p:cNvPr id="12" name="矩形: 圆角 3037"/>
          <p:cNvSpPr/>
          <p:nvPr/>
        </p:nvSpPr>
        <p:spPr>
          <a:xfrm>
            <a:off x="2721378" y="5190499"/>
            <a:ext cx="1419224" cy="369332"/>
          </a:xfrm>
          <a:prstGeom prst="roundRect">
            <a:avLst>
              <a:gd name="adj" fmla="val 50000"/>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3" name="AutoShape 2581" descr="Books on Shelf in Library"/>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 name="标题 1"/>
          <p:cNvSpPr>
            <a:spLocks noGrp="1"/>
          </p:cNvSpPr>
          <p:nvPr>
            <p:ph type="ctrTitle"/>
          </p:nvPr>
        </p:nvSpPr>
        <p:spPr>
          <a:xfrm>
            <a:off x="362064" y="1955801"/>
            <a:ext cx="6137853" cy="2213532"/>
          </a:xfrm>
        </p:spPr>
        <p:txBody>
          <a:bodyPr lIns="90000" tIns="46800" rIns="90000" bIns="46800" anchor="b">
            <a:normAutofit/>
          </a:bodyPr>
          <a:lstStyle>
            <a:lvl1pPr algn="ctr">
              <a:defRPr sz="5400" b="1">
                <a:solidFill>
                  <a:schemeClr val="bg1"/>
                </a:solidFill>
              </a:defRPr>
            </a:lvl1pPr>
          </a:lstStyle>
          <a:p>
            <a:r>
              <a:rPr lang="zh-CN" altLang="en-US"/>
              <a:t>单击此处编辑母版标题样式</a:t>
            </a:r>
            <a:endParaRPr lang="zh-CN" altLang="en-US" dirty="0"/>
          </a:p>
        </p:txBody>
      </p:sp>
      <p:sp>
        <p:nvSpPr>
          <p:cNvPr id="3" name="副标题 2"/>
          <p:cNvSpPr>
            <a:spLocks noGrp="1"/>
          </p:cNvSpPr>
          <p:nvPr>
            <p:ph type="subTitle" idx="1" hasCustomPrompt="1"/>
          </p:nvPr>
        </p:nvSpPr>
        <p:spPr>
          <a:xfrm>
            <a:off x="2721378" y="5162799"/>
            <a:ext cx="1419224" cy="424732"/>
          </a:xfrm>
        </p:spPr>
        <p:txBody>
          <a:bodyPr lIns="90000" tIns="46800" rIns="90000" bIns="46800" anchor="ct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副标题</a:t>
            </a:r>
          </a:p>
        </p:txBody>
      </p:sp>
      <p:sp>
        <p:nvSpPr>
          <p:cNvPr id="4" name="日期占位符 3"/>
          <p:cNvSpPr>
            <a:spLocks noGrp="1"/>
          </p:cNvSpPr>
          <p:nvPr>
            <p:ph type="dt" sz="half" idx="10"/>
          </p:nvPr>
        </p:nvSpPr>
        <p:spPr/>
        <p:txBody>
          <a:bodyPr lIns="90000" tIns="46800" rIns="90000" bIns="46800"/>
          <a:lstStyle/>
          <a:p>
            <a:fld id="{DBC08E9A-48F5-483C-8839-5587CD4CBA18}" type="datetimeFigureOut">
              <a:rPr lang="zh-CN" altLang="en-US" smtClean="0"/>
              <a:pPr/>
              <a:t>2018-8-29</a:t>
            </a:fld>
            <a:endParaRPr lang="zh-CN" altLang="en-US"/>
          </a:p>
        </p:txBody>
      </p:sp>
      <p:sp>
        <p:nvSpPr>
          <p:cNvPr id="5" name="页脚占位符 4"/>
          <p:cNvSpPr>
            <a:spLocks noGrp="1"/>
          </p:cNvSpPr>
          <p:nvPr>
            <p:ph type="ftr" sz="quarter" idx="11"/>
          </p:nvPr>
        </p:nvSpPr>
        <p:spPr/>
        <p:txBody>
          <a:bodyPr lIns="90000" tIns="46800" rIns="90000" bIns="46800"/>
          <a:lstStyle/>
          <a:p>
            <a:endParaRPr lang="zh-CN" altLang="en-US"/>
          </a:p>
        </p:txBody>
      </p:sp>
      <p:sp>
        <p:nvSpPr>
          <p:cNvPr id="6" name="灯片编号占位符 5"/>
          <p:cNvSpPr>
            <a:spLocks noGrp="1"/>
          </p:cNvSpPr>
          <p:nvPr>
            <p:ph type="sldNum" sz="quarter" idx="12"/>
          </p:nvPr>
        </p:nvSpPr>
        <p:spPr/>
        <p:txBody>
          <a:bodyPr lIns="90000" tIns="46800" rIns="90000" bIns="46800"/>
          <a:lstStyle/>
          <a:p>
            <a:fld id="{D71AC1D3-E560-4F49-8966-F850A2D51EA7}"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DBC08E9A-48F5-483C-8839-5587CD4CBA18}" type="datetimeFigureOut">
              <a:rPr lang="zh-CN" altLang="en-US" smtClean="0"/>
              <a:pPr/>
              <a:t>2018-8-29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1AC1D3-E560-4F49-8966-F850A2D51EA7}"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pic>
        <p:nvPicPr>
          <p:cNvPr id="7" name="Picture 2" descr="This black and white picture shows the downtown and business district of a typical american city. Some medium sized sky scrapers, some low-rise buildings and a stadium are visible. The background seems to be foggy."/>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bwMode="auto">
          <a:xfrm>
            <a:off x="0" y="0"/>
            <a:ext cx="12192000" cy="651482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图片 7" descr="图片包含 户外, 天空&#10;&#10;已生成极高可信度的说明"/>
          <p:cNvPicPr>
            <a:picLocks noChangeAspect="1"/>
          </p:cNvPicPr>
          <p:nvPr/>
        </p:nvPicPr>
        <p:blipFill rotWithShape="1">
          <a:blip r:embed="rId3" cstate="print">
            <a:extLst>
              <a:ext uri="{28A0092B-C50C-407E-A947-70E740481C1C}">
                <a14:useLocalDpi xmlns:a14="http://schemas.microsoft.com/office/drawing/2010/main" xmlns="" val="0"/>
              </a:ext>
            </a:extLst>
          </a:blip>
          <a:srcRect l="1538" t="-1" r="35827" b="35581"/>
          <a:stretch>
            <a:fillRect/>
          </a:stretch>
        </p:blipFill>
        <p:spPr>
          <a:xfrm>
            <a:off x="0" y="4229323"/>
            <a:ext cx="12192000" cy="2628677"/>
          </a:xfrm>
          <a:prstGeom prst="rect">
            <a:avLst/>
          </a:prstGeom>
        </p:spPr>
      </p:pic>
      <p:pic>
        <p:nvPicPr>
          <p:cNvPr id="9" name="图片 8"/>
          <p:cNvPicPr>
            <a:picLocks noChangeAspect="1"/>
          </p:cNvPicPr>
          <p:nvPr/>
        </p:nvPicPr>
        <p:blipFill>
          <a:blip r:embed="rId4" cstate="print"/>
          <a:stretch>
            <a:fillRect/>
          </a:stretch>
        </p:blipFill>
        <p:spPr>
          <a:xfrm>
            <a:off x="5754885" y="5765226"/>
            <a:ext cx="682230" cy="682566"/>
          </a:xfrm>
          <a:prstGeom prst="rect">
            <a:avLst/>
          </a:prstGeom>
        </p:spPr>
      </p:pic>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C08E9A-48F5-483C-8839-5587CD4CBA18}" type="datetimeFigureOut">
              <a:rPr lang="zh-CN" altLang="en-US" smtClean="0"/>
              <a:pPr/>
              <a:t>2018-8-29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1AC1D3-E560-4F49-8966-F850A2D51EA7}"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日期占位符 4"/>
          <p:cNvSpPr>
            <a:spLocks noGrp="1"/>
          </p:cNvSpPr>
          <p:nvPr>
            <p:ph type="dt" sz="half" idx="10"/>
          </p:nvPr>
        </p:nvSpPr>
        <p:spPr/>
        <p:txBody>
          <a:bodyPr/>
          <a:lstStyle/>
          <a:p>
            <a:fld id="{DBC08E9A-48F5-483C-8839-5587CD4CBA18}" type="datetimeFigureOut">
              <a:rPr lang="zh-CN" altLang="en-US" smtClean="0"/>
              <a:pPr/>
              <a:t>2018-8-29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1AC1D3-E560-4F49-8966-F850A2D51EA7}"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26464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71115"/>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文本占位符 4"/>
          <p:cNvSpPr>
            <a:spLocks noGrp="1"/>
          </p:cNvSpPr>
          <p:nvPr>
            <p:ph type="body" sz="quarter" idx="3"/>
          </p:nvPr>
        </p:nvSpPr>
        <p:spPr>
          <a:xfrm>
            <a:off x="6172200" y="1671115"/>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7" name="日期占位符 6"/>
          <p:cNvSpPr>
            <a:spLocks noGrp="1"/>
          </p:cNvSpPr>
          <p:nvPr>
            <p:ph type="dt" sz="half" idx="10"/>
          </p:nvPr>
        </p:nvSpPr>
        <p:spPr/>
        <p:txBody>
          <a:bodyPr/>
          <a:lstStyle/>
          <a:p>
            <a:fld id="{DBC08E9A-48F5-483C-8839-5587CD4CBA18}" type="datetimeFigureOut">
              <a:rPr lang="zh-CN" altLang="en-US" smtClean="0"/>
              <a:pPr/>
              <a:t>2018-8-29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1AC1D3-E560-4F49-8966-F850A2D51EA7}"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图片包含 户外, 天空&#10;&#10;已生成极高可信度的说明"/>
          <p:cNvPicPr>
            <a:picLocks noChangeAspect="1"/>
          </p:cNvPicPr>
          <p:nvPr/>
        </p:nvPicPr>
        <p:blipFill rotWithShape="1">
          <a:blip r:embed="rId3" cstate="print">
            <a:extLst>
              <a:ext uri="{28A0092B-C50C-407E-A947-70E740481C1C}">
                <a14:useLocalDpi xmlns:a14="http://schemas.microsoft.com/office/drawing/2010/main" xmlns="" val="0"/>
              </a:ext>
            </a:extLst>
          </a:blip>
          <a:srcRect l="1538" r="35827" b="11084"/>
          <a:stretch>
            <a:fillRect/>
          </a:stretch>
        </p:blipFill>
        <p:spPr>
          <a:xfrm>
            <a:off x="0" y="3161665"/>
            <a:ext cx="12192000" cy="3692525"/>
          </a:xfrm>
          <a:prstGeom prst="rect">
            <a:avLst/>
          </a:prstGeom>
        </p:spPr>
      </p:pic>
      <p:pic>
        <p:nvPicPr>
          <p:cNvPr id="8" name="图片 7"/>
          <p:cNvPicPr>
            <a:picLocks noChangeAspect="1"/>
          </p:cNvPicPr>
          <p:nvPr/>
        </p:nvPicPr>
        <p:blipFill>
          <a:blip r:embed="rId4" cstate="print"/>
          <a:stretch>
            <a:fillRect/>
          </a:stretch>
        </p:blipFill>
        <p:spPr>
          <a:xfrm>
            <a:off x="5754885" y="5156896"/>
            <a:ext cx="682230" cy="682566"/>
          </a:xfrm>
          <a:prstGeom prst="rect">
            <a:avLst/>
          </a:prstGeom>
        </p:spPr>
      </p:pic>
      <p:sp>
        <p:nvSpPr>
          <p:cNvPr id="2" name="标题 1"/>
          <p:cNvSpPr>
            <a:spLocks noGrp="1"/>
          </p:cNvSpPr>
          <p:nvPr>
            <p:ph type="title" hasCustomPrompt="1"/>
          </p:nvPr>
        </p:nvSpPr>
        <p:spPr>
          <a:xfrm>
            <a:off x="3429000" y="1478975"/>
            <a:ext cx="5341620" cy="1569660"/>
          </a:xfrm>
        </p:spPr>
        <p:txBody>
          <a:bodyPr anchor="ctr">
            <a:normAutofit/>
          </a:bodyPr>
          <a:lstStyle>
            <a:lvl1pPr algn="ctr">
              <a:defRPr sz="8000">
                <a:solidFill>
                  <a:schemeClr val="bg1"/>
                </a:solidFill>
              </a:defRPr>
            </a:lvl1pPr>
          </a:lstStyle>
          <a:p>
            <a:r>
              <a:rPr lang="zh-CN" altLang="en-US" dirty="0"/>
              <a:t>编辑标题</a:t>
            </a:r>
          </a:p>
        </p:txBody>
      </p:sp>
      <p:sp>
        <p:nvSpPr>
          <p:cNvPr id="3" name="日期占位符 2"/>
          <p:cNvSpPr>
            <a:spLocks noGrp="1"/>
          </p:cNvSpPr>
          <p:nvPr>
            <p:ph type="dt" sz="half" idx="10"/>
          </p:nvPr>
        </p:nvSpPr>
        <p:spPr>
          <a:xfrm>
            <a:off x="852718" y="116234"/>
            <a:ext cx="2743200" cy="365125"/>
          </a:xfrm>
        </p:spPr>
        <p:txBody>
          <a:bodyPr/>
          <a:lstStyle/>
          <a:p>
            <a:fld id="{DBC08E9A-48F5-483C-8839-5587CD4CBA18}" type="datetimeFigureOut">
              <a:rPr lang="zh-CN" altLang="en-US" smtClean="0"/>
              <a:pPr/>
              <a:t>2018-8-29</a:t>
            </a:fld>
            <a:endParaRPr lang="zh-CN" altLang="en-US"/>
          </a:p>
        </p:txBody>
      </p:sp>
      <p:sp>
        <p:nvSpPr>
          <p:cNvPr id="4" name="页脚占位符 3"/>
          <p:cNvSpPr>
            <a:spLocks noGrp="1"/>
          </p:cNvSpPr>
          <p:nvPr>
            <p:ph type="ftr" sz="quarter" idx="11"/>
          </p:nvPr>
        </p:nvSpPr>
        <p:spPr>
          <a:xfrm>
            <a:off x="4053118" y="116234"/>
            <a:ext cx="4114800" cy="365125"/>
          </a:xfrm>
        </p:spPr>
        <p:txBody>
          <a:bodyPr/>
          <a:lstStyle/>
          <a:p>
            <a:endParaRPr lang="zh-CN" altLang="en-US"/>
          </a:p>
        </p:txBody>
      </p:sp>
      <p:sp>
        <p:nvSpPr>
          <p:cNvPr id="5" name="灯片编号占位符 4"/>
          <p:cNvSpPr>
            <a:spLocks noGrp="1"/>
          </p:cNvSpPr>
          <p:nvPr>
            <p:ph type="sldNum" sz="quarter" idx="12"/>
          </p:nvPr>
        </p:nvSpPr>
        <p:spPr>
          <a:xfrm>
            <a:off x="8625118" y="116234"/>
            <a:ext cx="2743200" cy="365125"/>
          </a:xfrm>
        </p:spPr>
        <p:txBody>
          <a:bodyPr/>
          <a:lstStyle/>
          <a:p>
            <a:fld id="{D71AC1D3-E560-4F49-8966-F850A2D51EA7}" type="slidenum">
              <a:rPr lang="zh-CN" altLang="en-US" smtClean="0"/>
              <a:pPr/>
              <a:t>‹#›</a:t>
            </a:fld>
            <a:endParaRPr lang="zh-CN" altLang="en-US"/>
          </a:p>
        </p:txBody>
      </p:sp>
      <p:sp>
        <p:nvSpPr>
          <p:cNvPr id="13" name="文本占位符 12"/>
          <p:cNvSpPr>
            <a:spLocks noGrp="1"/>
          </p:cNvSpPr>
          <p:nvPr>
            <p:ph type="body" sz="quarter" idx="13" hasCustomPrompt="1"/>
          </p:nvPr>
        </p:nvSpPr>
        <p:spPr>
          <a:xfrm>
            <a:off x="5448300" y="5781758"/>
            <a:ext cx="1295400" cy="424732"/>
          </a:xfrm>
        </p:spPr>
        <p:txBody>
          <a:bodyPr anchor="ctr">
            <a:normAutofit/>
          </a:bodyPr>
          <a:lstStyle>
            <a:lvl1pPr marL="0" indent="0" algn="ctr">
              <a:buNone/>
              <a:defRPr sz="1800">
                <a:solidFill>
                  <a:schemeClr val="bg1"/>
                </a:solidFill>
              </a:defRPr>
            </a:lvl1pPr>
          </a:lstStyle>
          <a:p>
            <a:pPr lvl="0"/>
            <a:r>
              <a:rPr lang="zh-CN" altLang="en-US" dirty="0"/>
              <a:t>文本</a:t>
            </a:r>
          </a:p>
        </p:txBody>
      </p:sp>
      <p:sp>
        <p:nvSpPr>
          <p:cNvPr id="15" name="文本占位符 14"/>
          <p:cNvSpPr>
            <a:spLocks noGrp="1"/>
          </p:cNvSpPr>
          <p:nvPr>
            <p:ph type="body" sz="quarter" idx="14"/>
          </p:nvPr>
        </p:nvSpPr>
        <p:spPr>
          <a:xfrm>
            <a:off x="3699669" y="6227445"/>
            <a:ext cx="4792663" cy="424732"/>
          </a:xfrm>
        </p:spPr>
        <p:txBody>
          <a:bodyPr>
            <a:normAutofit/>
          </a:bodyPr>
          <a:lstStyle>
            <a:lvl1pPr marL="0" indent="0" algn="ctr">
              <a:buNone/>
              <a:defRPr sz="1800">
                <a:solidFill>
                  <a:schemeClr val="bg1"/>
                </a:solidFill>
              </a:defRPr>
            </a:lvl1pPr>
          </a:lstStyle>
          <a:p>
            <a:pPr lvl="0"/>
            <a:r>
              <a:rPr lang="zh-CN" altLang="en-US"/>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C08E9A-48F5-483C-8839-5587CD4CBA18}" type="datetimeFigureOut">
              <a:rPr lang="zh-CN" altLang="en-US" smtClean="0"/>
              <a:pPr/>
              <a:t>2018-8-29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1AC1D3-E560-4F49-8966-F850A2D51EA7}"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C08E9A-48F5-483C-8839-5587CD4CBA18}" type="datetimeFigureOut">
              <a:rPr lang="zh-CN" altLang="en-US" smtClean="0"/>
              <a:pPr/>
              <a:t>2018-8-29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1AC1D3-E560-4F49-8966-F850A2D51EA7}"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90478" y="365125"/>
            <a:ext cx="863321"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9561844"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DBC08E9A-48F5-483C-8839-5587CD4CBA18}" type="datetimeFigureOut">
              <a:rPr lang="zh-CN" altLang="en-US" smtClean="0"/>
              <a:pPr/>
              <a:t>2018-8-29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1AC1D3-E560-4F49-8966-F850A2D51EA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dirty="0" smtClean="0"/>
              <a:t>单击此处编辑</a:t>
            </a:r>
            <a:r>
              <a:rPr lang="zh-CN" altLang="en-US" dirty="0"/>
              <a:t>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D0E4666B-99EE-4C73-9BBB-48852157C136}" type="datetimeFigureOut">
              <a:rPr lang="zh-CN" altLang="en-US" smtClean="0"/>
              <a:pPr/>
              <a:t>2018-8-29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17CB26-BDA1-49CF-BAF5-34635EFEF28F}"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BC08E9A-48F5-483C-8839-5587CD4CBA18}" type="datetimeFigureOut">
              <a:rPr lang="zh-CN" altLang="en-US" smtClean="0"/>
              <a:pPr/>
              <a:t>2018-8-29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1AC1D3-E560-4F49-8966-F850A2D51EA7}" type="slidenum">
              <a:rPr lang="zh-CN" altLang="en-US" smtClean="0"/>
              <a:pPr/>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0" advClick="0" advTm="3000"/>
    </mc:Choice>
    <mc:Fallback>
      <p:transition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Individual of the Team">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1012500" y="1876778"/>
            <a:ext cx="914281" cy="914400"/>
          </a:xfrm>
          <a:prstGeom prst="ellipse">
            <a:avLst/>
          </a:prstGeom>
        </p:spPr>
        <p:txBody>
          <a:bodyPr rtlCol="0">
            <a:normAutofit/>
          </a:bodyPr>
          <a:lstStyle>
            <a:lvl1pPr marL="0" indent="0">
              <a:buNone/>
              <a:defRPr sz="1000">
                <a:solidFill>
                  <a:schemeClr val="tx1"/>
                </a:solidFill>
              </a:defRPr>
            </a:lvl1pPr>
          </a:lstStyle>
          <a:p>
            <a:pPr lvl="0"/>
            <a:r>
              <a:rPr lang="zh-CN" altLang="en-US" noProof="0"/>
              <a:t>单击图标添加图片</a:t>
            </a:r>
            <a:endParaRPr lang="en-US" noProof="0"/>
          </a:p>
        </p:txBody>
      </p:sp>
      <p:sp>
        <p:nvSpPr>
          <p:cNvPr id="13" name="Picture Placeholder 6"/>
          <p:cNvSpPr>
            <a:spLocks noGrp="1" noChangeAspect="1"/>
          </p:cNvSpPr>
          <p:nvPr>
            <p:ph type="pic" sz="quarter" idx="11"/>
          </p:nvPr>
        </p:nvSpPr>
        <p:spPr>
          <a:xfrm>
            <a:off x="4311214" y="1876778"/>
            <a:ext cx="914281" cy="914400"/>
          </a:xfrm>
          <a:prstGeom prst="ellipse">
            <a:avLst/>
          </a:prstGeom>
        </p:spPr>
        <p:txBody>
          <a:bodyPr rtlCol="0">
            <a:normAutofit/>
          </a:bodyPr>
          <a:lstStyle>
            <a:lvl1pPr marL="0" indent="0">
              <a:buNone/>
              <a:defRPr sz="1000">
                <a:solidFill>
                  <a:schemeClr val="tx1"/>
                </a:solidFill>
              </a:defRPr>
            </a:lvl1pPr>
          </a:lstStyle>
          <a:p>
            <a:pPr lvl="0"/>
            <a:r>
              <a:rPr lang="zh-CN" altLang="en-US" noProof="0"/>
              <a:t>单击图标添加图片</a:t>
            </a:r>
            <a:endParaRPr lang="en-US" noProof="0"/>
          </a:p>
        </p:txBody>
      </p:sp>
      <p:sp>
        <p:nvSpPr>
          <p:cNvPr id="15" name="Picture Placeholder 6"/>
          <p:cNvSpPr>
            <a:spLocks noGrp="1" noChangeAspect="1"/>
          </p:cNvSpPr>
          <p:nvPr>
            <p:ph type="pic" sz="quarter" idx="12"/>
          </p:nvPr>
        </p:nvSpPr>
        <p:spPr>
          <a:xfrm>
            <a:off x="7499864" y="1876778"/>
            <a:ext cx="914281" cy="914400"/>
          </a:xfrm>
          <a:prstGeom prst="ellipse">
            <a:avLst/>
          </a:prstGeom>
        </p:spPr>
        <p:txBody>
          <a:bodyPr rtlCol="0">
            <a:normAutofit/>
          </a:bodyPr>
          <a:lstStyle>
            <a:lvl1pPr marL="0" indent="0">
              <a:buNone/>
              <a:defRPr sz="1000">
                <a:solidFill>
                  <a:schemeClr val="tx1"/>
                </a:solidFill>
              </a:defRPr>
            </a:lvl1pPr>
          </a:lstStyle>
          <a:p>
            <a:pPr lvl="0"/>
            <a:r>
              <a:rPr lang="zh-CN" altLang="en-US" noProof="0"/>
              <a:t>单击图标添加图片</a:t>
            </a:r>
            <a:endParaRPr lang="en-US" noProof="0"/>
          </a:p>
        </p:txBody>
      </p:sp>
    </p:spTree>
  </p:cSld>
  <p:clrMapOvr>
    <a:masterClrMapping/>
  </p:clrMapOvr>
  <p:transition spd="med" advClick="0" advTm="2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Full Image 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r>
              <a:rPr lang="zh-CN" altLang="en-US"/>
              <a:t>单击图标添加图片</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advClick="0" advTm="3000">
        <p14:reveal/>
      </p:transition>
    </mc:Choice>
    <mc:Fallback>
      <p:transition spd="slow" advClick="0"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4114800"/>
          </a:xfrm>
        </p:spPr>
        <p:txBody>
          <a:bodyPr>
            <a:normAutofit/>
          </a:bodyPr>
          <a:lstStyle>
            <a:lvl1pPr>
              <a:defRPr sz="1800"/>
            </a:lvl1pPr>
          </a:lstStyle>
          <a:p>
            <a:r>
              <a:rPr lang="zh-CN" altLang="en-US"/>
              <a:t>单击图标添加图片</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3946984" y="2196447"/>
            <a:ext cx="4254375" cy="2649409"/>
          </a:xfrm>
        </p:spPr>
        <p:txBody>
          <a:bodyPr>
            <a:normAutofit/>
          </a:bodyPr>
          <a:lstStyle>
            <a:lvl1pPr>
              <a:defRPr sz="1800"/>
            </a:lvl1pPr>
          </a:lstStyle>
          <a:p>
            <a:r>
              <a:rPr lang="zh-CN" altLang="en-US"/>
              <a:t>单击图标添加图片</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3458126"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9" name="矩形 8"/>
          <p:cNvSpPr/>
          <p:nvPr/>
        </p:nvSpPr>
        <p:spPr>
          <a:xfrm>
            <a:off x="4062622"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0" name="矩形 9"/>
          <p:cNvSpPr/>
          <p:nvPr/>
        </p:nvSpPr>
        <p:spPr>
          <a:xfrm>
            <a:off x="4667117"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1" name="矩形 10"/>
          <p:cNvSpPr/>
          <p:nvPr/>
        </p:nvSpPr>
        <p:spPr>
          <a:xfrm>
            <a:off x="5271613"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2" name="矩形 11"/>
          <p:cNvSpPr/>
          <p:nvPr/>
        </p:nvSpPr>
        <p:spPr>
          <a:xfrm>
            <a:off x="5876108"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3" name="矩形 12"/>
          <p:cNvSpPr/>
          <p:nvPr/>
        </p:nvSpPr>
        <p:spPr>
          <a:xfrm>
            <a:off x="6480602"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4" name="矩形 13"/>
          <p:cNvSpPr/>
          <p:nvPr/>
        </p:nvSpPr>
        <p:spPr>
          <a:xfrm>
            <a:off x="7085098"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5" name="矩形 14"/>
          <p:cNvSpPr/>
          <p:nvPr/>
        </p:nvSpPr>
        <p:spPr>
          <a:xfrm>
            <a:off x="7689594"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6" name="矩形 15"/>
          <p:cNvSpPr/>
          <p:nvPr/>
        </p:nvSpPr>
        <p:spPr>
          <a:xfrm>
            <a:off x="8294089"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2" name="标题 1"/>
          <p:cNvSpPr>
            <a:spLocks noGrp="1"/>
          </p:cNvSpPr>
          <p:nvPr>
            <p:ph type="title" hasCustomPrompt="1"/>
          </p:nvPr>
        </p:nvSpPr>
        <p:spPr>
          <a:xfrm>
            <a:off x="838200" y="1811336"/>
            <a:ext cx="10515600" cy="1626172"/>
          </a:xfrm>
        </p:spPr>
        <p:txBody>
          <a:bodyPr anchor="b">
            <a:normAutofit/>
          </a:bodyPr>
          <a:lstStyle>
            <a:lvl1pPr algn="ctr">
              <a:defRPr sz="7200">
                <a:solidFill>
                  <a:schemeClr val="tx2"/>
                </a:solidFill>
              </a:defRPr>
            </a:lvl1pPr>
          </a:lstStyle>
          <a:p>
            <a:r>
              <a:rPr lang="zh-CN" altLang="en-US" dirty="0"/>
              <a:t>单击此处编辑标题</a:t>
            </a:r>
          </a:p>
        </p:txBody>
      </p:sp>
      <p:sp>
        <p:nvSpPr>
          <p:cNvPr id="3" name="文本占位符 2"/>
          <p:cNvSpPr>
            <a:spLocks noGrp="1"/>
          </p:cNvSpPr>
          <p:nvPr>
            <p:ph type="body" idx="1"/>
          </p:nvPr>
        </p:nvSpPr>
        <p:spPr>
          <a:xfrm>
            <a:off x="831850" y="3662452"/>
            <a:ext cx="10515600" cy="169332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2018-8-29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869200" y="2419200"/>
            <a:ext cx="6451200" cy="1278000"/>
          </a:xfrm>
        </p:spPr>
        <p:txBody>
          <a:bodyPr vert="horz" lIns="90000" tIns="46800" rIns="90000" bIns="46800" rtlCol="0" anchor="ctr" anchorCtr="0">
            <a:normAutofit/>
          </a:bodyPr>
          <a:lstStyle>
            <a:lvl1pPr algn="ctr">
              <a:defRPr lang="zh-CN" altLang="en-US" sz="8000">
                <a:solidFill>
                  <a:schemeClr val="accent1"/>
                </a:solidFill>
                <a:latin typeface="+mn-lt"/>
                <a:ea typeface="+mn-ea"/>
                <a:cs typeface="+mn-ea"/>
              </a:defRPr>
            </a:lvl1pPr>
          </a:lstStyle>
          <a:p>
            <a:pPr marL="0" lvl="0" indent="0">
              <a:spcBef>
                <a:spcPts val="1000"/>
              </a:spcBef>
              <a:buFont typeface="Arial" panose="020B0604020202020204" pitchFamily="34" charset="0"/>
            </a:pPr>
            <a:r>
              <a:rPr lang="zh-CN" altLang="en-US" dirty="0"/>
              <a:t>编辑标题</a:t>
            </a:r>
          </a:p>
        </p:txBody>
      </p:sp>
      <p:sp>
        <p:nvSpPr>
          <p:cNvPr id="3" name="日期占位符 2"/>
          <p:cNvSpPr>
            <a:spLocks noGrp="1"/>
          </p:cNvSpPr>
          <p:nvPr>
            <p:ph type="dt" sz="half" idx="10"/>
          </p:nvPr>
        </p:nvSpPr>
        <p:spPr/>
        <p:txBody>
          <a:bodyPr/>
          <a:lstStyle/>
          <a:p>
            <a:fld id="{A8B311E0-D900-458A-A9B2-F1E0A5F7AB41}" type="datetimeFigureOut">
              <a:rPr lang="zh-CN" altLang="en-US" smtClean="0"/>
              <a:pPr/>
              <a:t>2018-8-29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3B5BAF-AE1F-419D-867F-7403094848BE}" type="slidenum">
              <a:rPr lang="zh-CN" altLang="en-US" smtClean="0"/>
              <a:pPr/>
              <a:t>‹#›</a:t>
            </a:fld>
            <a:endParaRPr lang="zh-CN" altLang="en-US"/>
          </a:p>
        </p:txBody>
      </p:sp>
      <p:sp>
        <p:nvSpPr>
          <p:cNvPr id="7" name="内容占位符 6"/>
          <p:cNvSpPr>
            <a:spLocks noGrp="1"/>
          </p:cNvSpPr>
          <p:nvPr>
            <p:ph sz="quarter" idx="13" hasCustomPrompt="1"/>
          </p:nvPr>
        </p:nvSpPr>
        <p:spPr>
          <a:xfrm>
            <a:off x="2869200" y="3697200"/>
            <a:ext cx="6451200" cy="648000"/>
          </a:xfrm>
          <a:noFill/>
        </p:spPr>
        <p:txBody>
          <a:bodyPr wrap="square" rtlCol="0">
            <a:normAutofit/>
          </a:bodyPr>
          <a:lstStyle>
            <a:lvl1pPr marL="0" indent="0">
              <a:buFont typeface="Arial" panose="020B0604020202020204" pitchFamily="34" charset="0"/>
              <a:buNone/>
              <a:defRPr lang="zh-CN" altLang="en-US" sz="1800" dirty="0" smtClean="0">
                <a:solidFill>
                  <a:schemeClr val="accent1"/>
                </a:solidFill>
                <a:cs typeface="+mn-ea"/>
              </a:defRPr>
            </a:lvl1pPr>
          </a:lstStyle>
          <a:p>
            <a:pPr marL="0" lvl="0"/>
            <a:r>
              <a:rPr lang="zh-CN" altLang="en-US" dirty="0"/>
              <a:t>编辑文本</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7" name="Picture 2" descr="This black and white picture shows the downtown and business district of a typical american city. Some medium sized sky scrapers, some low-rise buildings and a stadium are visible. The background seems to be foggy."/>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bwMode="auto">
          <a:xfrm>
            <a:off x="0" y="0"/>
            <a:ext cx="12192000" cy="651482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图片 7" descr="图片包含 户外, 天空&#10;&#10;已生成极高可信度的说明"/>
          <p:cNvPicPr>
            <a:picLocks noChangeAspect="1"/>
          </p:cNvPicPr>
          <p:nvPr/>
        </p:nvPicPr>
        <p:blipFill rotWithShape="1">
          <a:blip r:embed="rId3" cstate="print">
            <a:extLst>
              <a:ext uri="{28A0092B-C50C-407E-A947-70E740481C1C}">
                <a14:useLocalDpi xmlns:a14="http://schemas.microsoft.com/office/drawing/2010/main" xmlns="" val="0"/>
              </a:ext>
            </a:extLst>
          </a:blip>
          <a:srcRect l="1538" t="-1" r="35827" b="35581"/>
          <a:stretch>
            <a:fillRect/>
          </a:stretch>
        </p:blipFill>
        <p:spPr>
          <a:xfrm>
            <a:off x="0" y="4229323"/>
            <a:ext cx="12192000" cy="2628677"/>
          </a:xfrm>
          <a:prstGeom prst="rect">
            <a:avLst/>
          </a:prstGeom>
        </p:spPr>
      </p:pic>
      <p:pic>
        <p:nvPicPr>
          <p:cNvPr id="9" name="图片 8"/>
          <p:cNvPicPr>
            <a:picLocks noChangeAspect="1"/>
          </p:cNvPicPr>
          <p:nvPr/>
        </p:nvPicPr>
        <p:blipFill>
          <a:blip r:embed="rId4" cstate="print"/>
          <a:stretch>
            <a:fillRect/>
          </a:stretch>
        </p:blipFill>
        <p:spPr>
          <a:xfrm>
            <a:off x="5754885" y="5765226"/>
            <a:ext cx="682230" cy="682566"/>
          </a:xfrm>
          <a:prstGeom prst="rect">
            <a:avLst/>
          </a:prstGeom>
        </p:spPr>
      </p:pic>
      <p:sp>
        <p:nvSpPr>
          <p:cNvPr id="4" name="日期占位符 3"/>
          <p:cNvSpPr>
            <a:spLocks noGrp="1"/>
          </p:cNvSpPr>
          <p:nvPr>
            <p:ph type="dt" sz="half" idx="10"/>
          </p:nvPr>
        </p:nvSpPr>
        <p:spPr/>
        <p:txBody>
          <a:bodyPr/>
          <a:lstStyle/>
          <a:p>
            <a:fld id="{D0E4666B-99EE-4C73-9BBB-48852157C136}" type="datetimeFigureOut">
              <a:rPr lang="zh-CN" altLang="en-US" smtClean="0"/>
              <a:pPr/>
              <a:t>2018-8-29</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F717CB26-BDA1-49CF-BAF5-34635EFEF28F}"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cSld name="2_仅标题">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4" name="组合 13"/>
          <p:cNvGrpSpPr/>
          <p:nvPr/>
        </p:nvGrpSpPr>
        <p:grpSpPr>
          <a:xfrm>
            <a:off x="3477453" y="1770741"/>
            <a:ext cx="5146836" cy="3762755"/>
            <a:chOff x="3262539" y="1510316"/>
            <a:chExt cx="5779861" cy="4225549"/>
          </a:xfrm>
        </p:grpSpPr>
        <p:sp>
          <p:nvSpPr>
            <p:cNvPr id="15" name="Freeform 7"/>
            <p:cNvSpPr/>
            <p:nvPr/>
          </p:nvSpPr>
          <p:spPr bwMode="auto">
            <a:xfrm>
              <a:off x="3262539" y="1510316"/>
              <a:ext cx="5779861" cy="806901"/>
            </a:xfrm>
            <a:custGeom>
              <a:avLst/>
              <a:gdLst>
                <a:gd name="T0" fmla="*/ 2759 w 3079"/>
                <a:gd name="T1" fmla="*/ 467 h 467"/>
                <a:gd name="T2" fmla="*/ 3079 w 3079"/>
                <a:gd name="T3" fmla="*/ 0 h 467"/>
                <a:gd name="T4" fmla="*/ 0 w 3079"/>
                <a:gd name="T5" fmla="*/ 0 h 467"/>
                <a:gd name="T6" fmla="*/ 319 w 3079"/>
                <a:gd name="T7" fmla="*/ 467 h 467"/>
              </a:gdLst>
              <a:ahLst/>
              <a:cxnLst>
                <a:cxn ang="0">
                  <a:pos x="T0" y="T1"/>
                </a:cxn>
                <a:cxn ang="0">
                  <a:pos x="T2" y="T3"/>
                </a:cxn>
                <a:cxn ang="0">
                  <a:pos x="T4" y="T5"/>
                </a:cxn>
                <a:cxn ang="0">
                  <a:pos x="T6" y="T7"/>
                </a:cxn>
              </a:cxnLst>
              <a:rect l="0" t="0" r="r" b="b"/>
              <a:pathLst>
                <a:path w="3079" h="467">
                  <a:moveTo>
                    <a:pt x="2759" y="467"/>
                  </a:moveTo>
                  <a:lnTo>
                    <a:pt x="3079" y="0"/>
                  </a:lnTo>
                  <a:lnTo>
                    <a:pt x="0" y="0"/>
                  </a:lnTo>
                  <a:lnTo>
                    <a:pt x="319" y="467"/>
                  </a:lnTo>
                </a:path>
              </a:pathLst>
            </a:custGeom>
            <a:noFill/>
            <a:ln w="14288" cap="flat">
              <a:solidFill>
                <a:schemeClr val="accent1">
                  <a:lumMod val="7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sz="1800">
                <a:solidFill>
                  <a:schemeClr val="bg1"/>
                </a:solidFill>
              </a:endParaRPr>
            </a:p>
          </p:txBody>
        </p:sp>
        <p:sp>
          <p:nvSpPr>
            <p:cNvPr id="16" name="Freeform 8"/>
            <p:cNvSpPr/>
            <p:nvPr/>
          </p:nvSpPr>
          <p:spPr bwMode="auto">
            <a:xfrm>
              <a:off x="5505779" y="4793517"/>
              <a:ext cx="1293383" cy="942348"/>
            </a:xfrm>
            <a:custGeom>
              <a:avLst/>
              <a:gdLst>
                <a:gd name="T0" fmla="*/ 0 w 689"/>
                <a:gd name="T1" fmla="*/ 0 h 502"/>
                <a:gd name="T2" fmla="*/ 345 w 689"/>
                <a:gd name="T3" fmla="*/ 502 h 502"/>
                <a:gd name="T4" fmla="*/ 689 w 689"/>
                <a:gd name="T5" fmla="*/ 0 h 502"/>
              </a:gdLst>
              <a:ahLst/>
              <a:cxnLst>
                <a:cxn ang="0">
                  <a:pos x="T0" y="T1"/>
                </a:cxn>
                <a:cxn ang="0">
                  <a:pos x="T2" y="T3"/>
                </a:cxn>
                <a:cxn ang="0">
                  <a:pos x="T4" y="T5"/>
                </a:cxn>
              </a:cxnLst>
              <a:rect l="0" t="0" r="r" b="b"/>
              <a:pathLst>
                <a:path w="689" h="502">
                  <a:moveTo>
                    <a:pt x="0" y="0"/>
                  </a:moveTo>
                  <a:lnTo>
                    <a:pt x="345" y="502"/>
                  </a:lnTo>
                  <a:lnTo>
                    <a:pt x="689" y="0"/>
                  </a:lnTo>
                </a:path>
              </a:pathLst>
            </a:custGeom>
            <a:noFill/>
            <a:ln w="14288" cap="flat">
              <a:solidFill>
                <a:schemeClr val="accent1">
                  <a:lumMod val="7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sz="1800">
                <a:solidFill>
                  <a:schemeClr val="bg1"/>
                </a:solidFill>
              </a:endParaRPr>
            </a:p>
          </p:txBody>
        </p:sp>
      </p:grpSp>
      <p:grpSp>
        <p:nvGrpSpPr>
          <p:cNvPr id="17" name="组合 16"/>
          <p:cNvGrpSpPr/>
          <p:nvPr/>
        </p:nvGrpSpPr>
        <p:grpSpPr>
          <a:xfrm>
            <a:off x="3869338" y="1770741"/>
            <a:ext cx="5146836" cy="3762755"/>
            <a:chOff x="3262539" y="1510316"/>
            <a:chExt cx="5779861" cy="4225549"/>
          </a:xfrm>
        </p:grpSpPr>
        <p:sp>
          <p:nvSpPr>
            <p:cNvPr id="18" name="Freeform 7"/>
            <p:cNvSpPr/>
            <p:nvPr/>
          </p:nvSpPr>
          <p:spPr bwMode="auto">
            <a:xfrm>
              <a:off x="3262539" y="1510316"/>
              <a:ext cx="5779861" cy="806901"/>
            </a:xfrm>
            <a:custGeom>
              <a:avLst/>
              <a:gdLst>
                <a:gd name="T0" fmla="*/ 2759 w 3079"/>
                <a:gd name="T1" fmla="*/ 467 h 467"/>
                <a:gd name="T2" fmla="*/ 3079 w 3079"/>
                <a:gd name="T3" fmla="*/ 0 h 467"/>
                <a:gd name="T4" fmla="*/ 0 w 3079"/>
                <a:gd name="T5" fmla="*/ 0 h 467"/>
                <a:gd name="T6" fmla="*/ 319 w 3079"/>
                <a:gd name="T7" fmla="*/ 467 h 467"/>
              </a:gdLst>
              <a:ahLst/>
              <a:cxnLst>
                <a:cxn ang="0">
                  <a:pos x="T0" y="T1"/>
                </a:cxn>
                <a:cxn ang="0">
                  <a:pos x="T2" y="T3"/>
                </a:cxn>
                <a:cxn ang="0">
                  <a:pos x="T4" y="T5"/>
                </a:cxn>
                <a:cxn ang="0">
                  <a:pos x="T6" y="T7"/>
                </a:cxn>
              </a:cxnLst>
              <a:rect l="0" t="0" r="r" b="b"/>
              <a:pathLst>
                <a:path w="3079" h="467">
                  <a:moveTo>
                    <a:pt x="2759" y="467"/>
                  </a:moveTo>
                  <a:lnTo>
                    <a:pt x="3079" y="0"/>
                  </a:lnTo>
                  <a:lnTo>
                    <a:pt x="0" y="0"/>
                  </a:lnTo>
                  <a:lnTo>
                    <a:pt x="319" y="467"/>
                  </a:lnTo>
                </a:path>
              </a:pathLst>
            </a:custGeom>
            <a:noFill/>
            <a:ln w="14288" cap="flat">
              <a:solidFill>
                <a:schemeClr val="accent1">
                  <a:lumMod val="7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sz="1800">
                <a:solidFill>
                  <a:schemeClr val="bg1"/>
                </a:solidFill>
              </a:endParaRPr>
            </a:p>
          </p:txBody>
        </p:sp>
        <p:sp>
          <p:nvSpPr>
            <p:cNvPr id="19" name="Freeform 8"/>
            <p:cNvSpPr/>
            <p:nvPr/>
          </p:nvSpPr>
          <p:spPr bwMode="auto">
            <a:xfrm>
              <a:off x="5505779" y="4793517"/>
              <a:ext cx="1293383" cy="942348"/>
            </a:xfrm>
            <a:custGeom>
              <a:avLst/>
              <a:gdLst>
                <a:gd name="T0" fmla="*/ 0 w 689"/>
                <a:gd name="T1" fmla="*/ 0 h 502"/>
                <a:gd name="T2" fmla="*/ 345 w 689"/>
                <a:gd name="T3" fmla="*/ 502 h 502"/>
                <a:gd name="T4" fmla="*/ 689 w 689"/>
                <a:gd name="T5" fmla="*/ 0 h 502"/>
              </a:gdLst>
              <a:ahLst/>
              <a:cxnLst>
                <a:cxn ang="0">
                  <a:pos x="T0" y="T1"/>
                </a:cxn>
                <a:cxn ang="0">
                  <a:pos x="T2" y="T3"/>
                </a:cxn>
                <a:cxn ang="0">
                  <a:pos x="T4" y="T5"/>
                </a:cxn>
              </a:cxnLst>
              <a:rect l="0" t="0" r="r" b="b"/>
              <a:pathLst>
                <a:path w="689" h="502">
                  <a:moveTo>
                    <a:pt x="0" y="0"/>
                  </a:moveTo>
                  <a:lnTo>
                    <a:pt x="345" y="502"/>
                  </a:lnTo>
                  <a:lnTo>
                    <a:pt x="689" y="0"/>
                  </a:lnTo>
                </a:path>
              </a:pathLst>
            </a:custGeom>
            <a:noFill/>
            <a:ln w="14288" cap="flat">
              <a:solidFill>
                <a:schemeClr val="accent1">
                  <a:lumMod val="7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sz="1800" dirty="0">
                <a:solidFill>
                  <a:schemeClr val="bg1"/>
                </a:solidFill>
              </a:endParaRPr>
            </a:p>
          </p:txBody>
        </p:sp>
      </p:grpSp>
      <p:sp>
        <p:nvSpPr>
          <p:cNvPr id="2" name="标题 1"/>
          <p:cNvSpPr>
            <a:spLocks noGrp="1"/>
          </p:cNvSpPr>
          <p:nvPr>
            <p:ph type="title" hasCustomPrompt="1"/>
          </p:nvPr>
        </p:nvSpPr>
        <p:spPr>
          <a:xfrm>
            <a:off x="838200" y="2727678"/>
            <a:ext cx="10515600" cy="1751079"/>
          </a:xfrm>
        </p:spPr>
        <p:txBody>
          <a:bodyPr>
            <a:spAutoFit/>
          </a:bodyPr>
          <a:lstStyle>
            <a:lvl1pPr algn="ctr">
              <a:defRPr sz="8800" b="1">
                <a:solidFill>
                  <a:schemeClr val="bg1"/>
                </a:solidFill>
              </a:defRPr>
            </a:lvl1pPr>
          </a:lstStyle>
          <a:p>
            <a:r>
              <a:rPr lang="zh-CN" altLang="en-US" dirty="0"/>
              <a:t>单击此处编辑标题</a:t>
            </a:r>
          </a:p>
        </p:txBody>
      </p:sp>
      <p:sp>
        <p:nvSpPr>
          <p:cNvPr id="3" name="日期占位符 2"/>
          <p:cNvSpPr>
            <a:spLocks noGrp="1"/>
          </p:cNvSpPr>
          <p:nvPr>
            <p:ph type="dt" sz="half" idx="10"/>
          </p:nvPr>
        </p:nvSpPr>
        <p:spPr/>
        <p:txBody>
          <a:bodyPr/>
          <a:lstStyle/>
          <a:p>
            <a:fld id="{43F84218-28FD-48C2-9678-E8C8836AD0BF}" type="datetimeFigureOut">
              <a:rPr lang="zh-CN" altLang="en-US" smtClean="0"/>
              <a:pPr/>
              <a:t>2018-8-29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3C299D-389E-4EB3-83A5-E1D98E9D6FC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smtClean="0"/>
              <a:t>单击此处编辑</a:t>
            </a:r>
            <a:r>
              <a:rPr lang="zh-CN" altLang="en-US" dirty="0"/>
              <a:t>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smtClean="0"/>
              <a:t>单击此处编辑</a:t>
            </a:r>
            <a:r>
              <a:rPr lang="zh-CN" altLang="en-US" dirty="0"/>
              <a:t>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D0E4666B-99EE-4C73-9BBB-48852157C136}" type="datetimeFigureOut">
              <a:rPr lang="zh-CN" altLang="en-US" smtClean="0"/>
              <a:pPr/>
              <a:t>2018-8-29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17CB26-BDA1-49CF-BAF5-34635EFEF28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26464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71115"/>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r>
              <a:rPr lang="zh-CN" altLang="en-US" dirty="0"/>
              <a:t>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dirty="0" smtClean="0"/>
              <a:t>单击此处编辑</a:t>
            </a:r>
            <a:r>
              <a:rPr lang="zh-CN" altLang="en-US" dirty="0"/>
              <a:t>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71115"/>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r>
              <a:rPr lang="zh-CN" altLang="en-US" dirty="0"/>
              <a:t>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smtClean="0"/>
              <a:t>单击此处编辑</a:t>
            </a:r>
            <a:r>
              <a:rPr lang="zh-CN" altLang="en-US" dirty="0"/>
              <a:t>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D0E4666B-99EE-4C73-9BBB-48852157C136}" type="datetimeFigureOut">
              <a:rPr lang="zh-CN" altLang="en-US" smtClean="0"/>
              <a:pPr/>
              <a:t>2018-8-29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717CB26-BDA1-49CF-BAF5-34635EFEF28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图片包含 户外, 天空&#10;&#10;已生成极高可信度的说明"/>
          <p:cNvPicPr>
            <a:picLocks noChangeAspect="1"/>
          </p:cNvPicPr>
          <p:nvPr/>
        </p:nvPicPr>
        <p:blipFill rotWithShape="1">
          <a:blip r:embed="rId3" cstate="print">
            <a:extLst>
              <a:ext uri="{28A0092B-C50C-407E-A947-70E740481C1C}">
                <a14:useLocalDpi xmlns:a14="http://schemas.microsoft.com/office/drawing/2010/main" xmlns="" val="0"/>
              </a:ext>
            </a:extLst>
          </a:blip>
          <a:srcRect l="1538" r="35827" b="11084"/>
          <a:stretch>
            <a:fillRect/>
          </a:stretch>
        </p:blipFill>
        <p:spPr>
          <a:xfrm>
            <a:off x="0" y="3161665"/>
            <a:ext cx="12192000" cy="3692525"/>
          </a:xfrm>
          <a:prstGeom prst="rect">
            <a:avLst/>
          </a:prstGeom>
        </p:spPr>
      </p:pic>
      <p:pic>
        <p:nvPicPr>
          <p:cNvPr id="8" name="图片 7"/>
          <p:cNvPicPr>
            <a:picLocks noChangeAspect="1"/>
          </p:cNvPicPr>
          <p:nvPr/>
        </p:nvPicPr>
        <p:blipFill>
          <a:blip r:embed="rId4" cstate="print"/>
          <a:stretch>
            <a:fillRect/>
          </a:stretch>
        </p:blipFill>
        <p:spPr>
          <a:xfrm>
            <a:off x="5754885" y="5156896"/>
            <a:ext cx="682230" cy="682566"/>
          </a:xfrm>
          <a:prstGeom prst="rect">
            <a:avLst/>
          </a:prstGeom>
        </p:spPr>
      </p:pic>
      <p:sp>
        <p:nvSpPr>
          <p:cNvPr id="2" name="标题 1"/>
          <p:cNvSpPr>
            <a:spLocks noGrp="1"/>
          </p:cNvSpPr>
          <p:nvPr>
            <p:ph type="title" hasCustomPrompt="1"/>
          </p:nvPr>
        </p:nvSpPr>
        <p:spPr>
          <a:xfrm>
            <a:off x="3429000" y="1478975"/>
            <a:ext cx="5341620" cy="1569660"/>
          </a:xfrm>
        </p:spPr>
        <p:txBody>
          <a:bodyPr anchor="ctr">
            <a:normAutofit/>
          </a:bodyPr>
          <a:lstStyle>
            <a:lvl1pPr algn="ctr">
              <a:defRPr sz="80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a:xfrm>
            <a:off x="852718" y="116234"/>
            <a:ext cx="2743200" cy="365125"/>
          </a:xfrm>
        </p:spPr>
        <p:txBody>
          <a:bodyPr/>
          <a:lstStyle/>
          <a:p>
            <a:fld id="{D0E4666B-99EE-4C73-9BBB-48852157C136}" type="datetimeFigureOut">
              <a:rPr lang="zh-CN" altLang="en-US" smtClean="0"/>
              <a:pPr/>
              <a:t>2018-8-29</a:t>
            </a:fld>
            <a:endParaRPr lang="zh-CN" altLang="en-US"/>
          </a:p>
        </p:txBody>
      </p:sp>
      <p:sp>
        <p:nvSpPr>
          <p:cNvPr id="4" name="页脚占位符 3"/>
          <p:cNvSpPr>
            <a:spLocks noGrp="1"/>
          </p:cNvSpPr>
          <p:nvPr>
            <p:ph type="ftr" sz="quarter" idx="11"/>
          </p:nvPr>
        </p:nvSpPr>
        <p:spPr>
          <a:xfrm>
            <a:off x="4053118" y="116234"/>
            <a:ext cx="4114800" cy="365125"/>
          </a:xfrm>
        </p:spPr>
        <p:txBody>
          <a:bodyPr/>
          <a:lstStyle/>
          <a:p>
            <a:endParaRPr lang="zh-CN" altLang="en-US" dirty="0"/>
          </a:p>
        </p:txBody>
      </p:sp>
      <p:sp>
        <p:nvSpPr>
          <p:cNvPr id="5" name="灯片编号占位符 4"/>
          <p:cNvSpPr>
            <a:spLocks noGrp="1"/>
          </p:cNvSpPr>
          <p:nvPr>
            <p:ph type="sldNum" sz="quarter" idx="12"/>
          </p:nvPr>
        </p:nvSpPr>
        <p:spPr>
          <a:xfrm>
            <a:off x="8625118" y="116234"/>
            <a:ext cx="2743200" cy="365125"/>
          </a:xfrm>
        </p:spPr>
        <p:txBody>
          <a:bodyPr/>
          <a:lstStyle/>
          <a:p>
            <a:fld id="{F717CB26-BDA1-49CF-BAF5-34635EFEF28F}" type="slidenum">
              <a:rPr lang="zh-CN" altLang="en-US" smtClean="0"/>
              <a:pPr/>
              <a:t>‹#›</a:t>
            </a:fld>
            <a:endParaRPr lang="zh-CN" altLang="en-US"/>
          </a:p>
        </p:txBody>
      </p:sp>
      <p:sp>
        <p:nvSpPr>
          <p:cNvPr id="13" name="文本占位符 12"/>
          <p:cNvSpPr>
            <a:spLocks noGrp="1"/>
          </p:cNvSpPr>
          <p:nvPr>
            <p:ph type="body" sz="quarter" idx="13" hasCustomPrompt="1"/>
          </p:nvPr>
        </p:nvSpPr>
        <p:spPr>
          <a:xfrm>
            <a:off x="5448300" y="5781758"/>
            <a:ext cx="1295400" cy="424732"/>
          </a:xfrm>
        </p:spPr>
        <p:txBody>
          <a:bodyPr anchor="ctr">
            <a:normAutofit/>
          </a:bodyPr>
          <a:lstStyle>
            <a:lvl1pPr marL="0" indent="0" algn="ctr">
              <a:buNone/>
              <a:defRPr sz="1800">
                <a:solidFill>
                  <a:schemeClr val="bg1"/>
                </a:solidFill>
              </a:defRPr>
            </a:lvl1pPr>
          </a:lstStyle>
          <a:p>
            <a:pPr lvl="0"/>
            <a:r>
              <a:rPr lang="zh-CN" altLang="en-US" dirty="0" smtClean="0"/>
              <a:t>文本</a:t>
            </a:r>
          </a:p>
        </p:txBody>
      </p:sp>
      <p:sp>
        <p:nvSpPr>
          <p:cNvPr id="15" name="文本占位符 14"/>
          <p:cNvSpPr>
            <a:spLocks noGrp="1"/>
          </p:cNvSpPr>
          <p:nvPr>
            <p:ph type="body" sz="quarter" idx="14"/>
          </p:nvPr>
        </p:nvSpPr>
        <p:spPr>
          <a:xfrm>
            <a:off x="3699669" y="6227445"/>
            <a:ext cx="4792663" cy="424732"/>
          </a:xfrm>
        </p:spPr>
        <p:txBody>
          <a:bodyPr>
            <a:normAutofit/>
          </a:bodyPr>
          <a:lstStyle>
            <a:lvl1pPr marL="0" indent="0" algn="ctr">
              <a:buNone/>
              <a:defRPr sz="1800">
                <a:solidFill>
                  <a:schemeClr val="bg1"/>
                </a:solidFill>
              </a:defRPr>
            </a:lvl1pPr>
          </a:lstStyle>
          <a:p>
            <a:pPr lvl="0"/>
            <a:r>
              <a:rPr lang="zh-CN" altLang="en-US" dirty="0" smtClean="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E4666B-99EE-4C73-9BBB-48852157C136}" type="datetimeFigureOut">
              <a:rPr lang="zh-CN" altLang="en-US" smtClean="0"/>
              <a:pPr/>
              <a:t>2018-8-29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717CB26-BDA1-49CF-BAF5-34635EFEF28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pPr/>
              <a:t>2018-8-29</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90478" y="365125"/>
            <a:ext cx="863321"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9561844" cy="5811838"/>
          </a:xfrm>
        </p:spPr>
        <p:txBody>
          <a:bodyPr vert="eaVert"/>
          <a:lstStyle/>
          <a:p>
            <a:pPr lvl="0"/>
            <a:r>
              <a:rPr lang="zh-CN" altLang="en-US" dirty="0" smtClean="0"/>
              <a:t>单击此处编辑</a:t>
            </a:r>
            <a:r>
              <a:rPr lang="zh-CN" altLang="en-US" dirty="0"/>
              <a:t>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D0E4666B-99EE-4C73-9BBB-48852157C136}" type="datetimeFigureOut">
              <a:rPr lang="zh-CN" altLang="en-US" smtClean="0"/>
              <a:pPr/>
              <a:t>2018-8-29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17CB26-BDA1-49CF-BAF5-34635EFEF28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image" Target="../media/image2.png"/><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ags" Target="../tags/tag6.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ags" Target="../tags/tag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图片包含 户外, 天空&#10;&#10;已生成极高可信度的说明"/>
          <p:cNvPicPr>
            <a:picLocks noChangeAspect="1"/>
          </p:cNvPicPr>
          <p:nvPr/>
        </p:nvPicPr>
        <p:blipFill rotWithShape="1">
          <a:blip r:embed="rId15" cstate="print">
            <a:extLst>
              <a:ext uri="{28A0092B-C50C-407E-A947-70E740481C1C}">
                <a14:useLocalDpi xmlns:a14="http://schemas.microsoft.com/office/drawing/2010/main" xmlns="" val="0"/>
              </a:ext>
            </a:extLst>
          </a:blip>
          <a:srcRect t="-2"/>
          <a:stretch>
            <a:fillRect/>
          </a:stretch>
        </p:blipFill>
        <p:spPr>
          <a:xfrm rot="8700000">
            <a:off x="-962661" y="-489426"/>
            <a:ext cx="3962327" cy="2107378"/>
          </a:xfrm>
          <a:custGeom>
            <a:avLst/>
            <a:gdLst>
              <a:gd name="connsiteX0" fmla="*/ 2486725 w 3962327"/>
              <a:gd name="connsiteY0" fmla="*/ 2107378 h 2107378"/>
              <a:gd name="connsiteX1" fmla="*/ 0 w 3962327"/>
              <a:gd name="connsiteY1" fmla="*/ 366154 h 2107378"/>
              <a:gd name="connsiteX2" fmla="*/ 0 w 3962327"/>
              <a:gd name="connsiteY2" fmla="*/ 0 h 2107378"/>
              <a:gd name="connsiteX3" fmla="*/ 3962327 w 3962327"/>
              <a:gd name="connsiteY3" fmla="*/ 0 h 2107378"/>
            </a:gdLst>
            <a:ahLst/>
            <a:cxnLst>
              <a:cxn ang="0">
                <a:pos x="connsiteX0" y="connsiteY0"/>
              </a:cxn>
              <a:cxn ang="0">
                <a:pos x="connsiteX1" y="connsiteY1"/>
              </a:cxn>
              <a:cxn ang="0">
                <a:pos x="connsiteX2" y="connsiteY2"/>
              </a:cxn>
              <a:cxn ang="0">
                <a:pos x="connsiteX3" y="connsiteY3"/>
              </a:cxn>
            </a:cxnLst>
            <a:rect l="l" t="t" r="r" b="b"/>
            <a:pathLst>
              <a:path w="3962327" h="2107378">
                <a:moveTo>
                  <a:pt x="2486725" y="2107378"/>
                </a:moveTo>
                <a:lnTo>
                  <a:pt x="0" y="366154"/>
                </a:lnTo>
                <a:lnTo>
                  <a:pt x="0" y="0"/>
                </a:lnTo>
                <a:lnTo>
                  <a:pt x="3962327" y="0"/>
                </a:lnTo>
                <a:close/>
              </a:path>
            </a:pathLst>
          </a:custGeom>
        </p:spPr>
      </p:pic>
      <p:pic>
        <p:nvPicPr>
          <p:cNvPr id="8" name="图片 7" descr="图片包含 户外, 天空&#10;&#10;已生成极高可信度的说明"/>
          <p:cNvPicPr>
            <a:picLocks noChangeAspect="1"/>
          </p:cNvPicPr>
          <p:nvPr/>
        </p:nvPicPr>
        <p:blipFill rotWithShape="1">
          <a:blip r:embed="rId16" cstate="print">
            <a:extLst>
              <a:ext uri="{28A0092B-C50C-407E-A947-70E740481C1C}">
                <a14:useLocalDpi xmlns:a14="http://schemas.microsoft.com/office/drawing/2010/main" xmlns="" val="0"/>
              </a:ext>
            </a:extLst>
          </a:blip>
          <a:srcRect t="-2"/>
          <a:stretch>
            <a:fillRect/>
          </a:stretch>
        </p:blipFill>
        <p:spPr>
          <a:xfrm rot="19327527">
            <a:off x="8868183" y="5273738"/>
            <a:ext cx="4467946" cy="2165226"/>
          </a:xfrm>
          <a:custGeom>
            <a:avLst/>
            <a:gdLst>
              <a:gd name="connsiteX0" fmla="*/ 5365246 w 5365246"/>
              <a:gd name="connsiteY0" fmla="*/ 0 h 2600070"/>
              <a:gd name="connsiteX1" fmla="*/ 3343000 w 5365246"/>
              <a:gd name="connsiteY1" fmla="*/ 2600070 h 2600070"/>
              <a:gd name="connsiteX2" fmla="*/ 0 w 5365246"/>
              <a:gd name="connsiteY2" fmla="*/ 0 h 2600070"/>
            </a:gdLst>
            <a:ahLst/>
            <a:cxnLst>
              <a:cxn ang="0">
                <a:pos x="connsiteX0" y="connsiteY0"/>
              </a:cxn>
              <a:cxn ang="0">
                <a:pos x="connsiteX1" y="connsiteY1"/>
              </a:cxn>
              <a:cxn ang="0">
                <a:pos x="connsiteX2" y="connsiteY2"/>
              </a:cxn>
            </a:cxnLst>
            <a:rect l="l" t="t" r="r" b="b"/>
            <a:pathLst>
              <a:path w="5365246" h="2600070">
                <a:moveTo>
                  <a:pt x="5365246" y="0"/>
                </a:moveTo>
                <a:lnTo>
                  <a:pt x="3343000" y="2600070"/>
                </a:lnTo>
                <a:lnTo>
                  <a:pt x="0" y="0"/>
                </a:lnTo>
                <a:close/>
              </a:path>
            </a:pathLst>
          </a:custGeom>
        </p:spPr>
      </p:pic>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a:t>
            </a:r>
            <a:r>
              <a:rPr lang="zh-CN" altLang="en-US" dirty="0"/>
              <a:t>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tint val="75000"/>
                  </a:schemeClr>
                </a:solidFill>
              </a:defRPr>
            </a:lvl1pPr>
          </a:lstStyle>
          <a:p>
            <a:fld id="{D0E4666B-99EE-4C73-9BBB-48852157C136}" type="datetimeFigureOut">
              <a:rPr lang="zh-CN" altLang="en-US" smtClean="0"/>
              <a:pPr/>
              <a:t>2018-8-29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tint val="75000"/>
                  </a:schemeClr>
                </a:solidFill>
              </a:defRPr>
            </a:lvl1pPr>
          </a:lstStyle>
          <a:p>
            <a:fld id="{F717CB26-BDA1-49CF-BAF5-34635EFEF28F}" type="slidenum">
              <a:rPr lang="zh-CN" altLang="en-US" smtClean="0"/>
              <a:pPr/>
              <a:t>‹#›</a:t>
            </a:fld>
            <a:endParaRPr lang="zh-CN" altLang="en-US"/>
          </a:p>
        </p:txBody>
      </p:sp>
      <p:sp>
        <p:nvSpPr>
          <p:cNvPr id="9"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 天空&#10;&#10;已生成极高可信度的说明"/>
          <p:cNvPicPr>
            <a:picLocks noChangeAspect="1"/>
          </p:cNvPicPr>
          <p:nvPr/>
        </p:nvPicPr>
        <p:blipFill rotWithShape="1">
          <a:blip r:embed="rId25" cstate="print">
            <a:extLst>
              <a:ext uri="{28A0092B-C50C-407E-A947-70E740481C1C}">
                <a14:useLocalDpi xmlns:a14="http://schemas.microsoft.com/office/drawing/2010/main" xmlns="" val="0"/>
              </a:ext>
            </a:extLst>
          </a:blip>
          <a:srcRect t="-2"/>
          <a:stretch>
            <a:fillRect/>
          </a:stretch>
        </p:blipFill>
        <p:spPr>
          <a:xfrm rot="8700000">
            <a:off x="-962661" y="-489426"/>
            <a:ext cx="3962327" cy="2107378"/>
          </a:xfrm>
          <a:custGeom>
            <a:avLst/>
            <a:gdLst>
              <a:gd name="connsiteX0" fmla="*/ 2486725 w 3962327"/>
              <a:gd name="connsiteY0" fmla="*/ 2107378 h 2107378"/>
              <a:gd name="connsiteX1" fmla="*/ 0 w 3962327"/>
              <a:gd name="connsiteY1" fmla="*/ 366154 h 2107378"/>
              <a:gd name="connsiteX2" fmla="*/ 0 w 3962327"/>
              <a:gd name="connsiteY2" fmla="*/ 0 h 2107378"/>
              <a:gd name="connsiteX3" fmla="*/ 3962327 w 3962327"/>
              <a:gd name="connsiteY3" fmla="*/ 0 h 2107378"/>
            </a:gdLst>
            <a:ahLst/>
            <a:cxnLst>
              <a:cxn ang="0">
                <a:pos x="connsiteX0" y="connsiteY0"/>
              </a:cxn>
              <a:cxn ang="0">
                <a:pos x="connsiteX1" y="connsiteY1"/>
              </a:cxn>
              <a:cxn ang="0">
                <a:pos x="connsiteX2" y="connsiteY2"/>
              </a:cxn>
              <a:cxn ang="0">
                <a:pos x="connsiteX3" y="connsiteY3"/>
              </a:cxn>
            </a:cxnLst>
            <a:rect l="l" t="t" r="r" b="b"/>
            <a:pathLst>
              <a:path w="3962327" h="2107378">
                <a:moveTo>
                  <a:pt x="2486725" y="2107378"/>
                </a:moveTo>
                <a:lnTo>
                  <a:pt x="0" y="366154"/>
                </a:lnTo>
                <a:lnTo>
                  <a:pt x="0" y="0"/>
                </a:lnTo>
                <a:lnTo>
                  <a:pt x="3962327" y="0"/>
                </a:lnTo>
                <a:close/>
              </a:path>
            </a:pathLst>
          </a:custGeom>
        </p:spPr>
      </p:pic>
      <p:pic>
        <p:nvPicPr>
          <p:cNvPr id="8" name="图片 7" descr="图片包含 户外, 天空&#10;&#10;已生成极高可信度的说明"/>
          <p:cNvPicPr>
            <a:picLocks noChangeAspect="1"/>
          </p:cNvPicPr>
          <p:nvPr/>
        </p:nvPicPr>
        <p:blipFill rotWithShape="1">
          <a:blip r:embed="rId26" cstate="print">
            <a:extLst>
              <a:ext uri="{28A0092B-C50C-407E-A947-70E740481C1C}">
                <a14:useLocalDpi xmlns:a14="http://schemas.microsoft.com/office/drawing/2010/main" xmlns="" val="0"/>
              </a:ext>
            </a:extLst>
          </a:blip>
          <a:srcRect t="-2"/>
          <a:stretch>
            <a:fillRect/>
          </a:stretch>
        </p:blipFill>
        <p:spPr>
          <a:xfrm rot="19327527">
            <a:off x="8868183" y="5273738"/>
            <a:ext cx="4467946" cy="2165226"/>
          </a:xfrm>
          <a:custGeom>
            <a:avLst/>
            <a:gdLst>
              <a:gd name="connsiteX0" fmla="*/ 5365246 w 5365246"/>
              <a:gd name="connsiteY0" fmla="*/ 0 h 2600070"/>
              <a:gd name="connsiteX1" fmla="*/ 3343000 w 5365246"/>
              <a:gd name="connsiteY1" fmla="*/ 2600070 h 2600070"/>
              <a:gd name="connsiteX2" fmla="*/ 0 w 5365246"/>
              <a:gd name="connsiteY2" fmla="*/ 0 h 2600070"/>
            </a:gdLst>
            <a:ahLst/>
            <a:cxnLst>
              <a:cxn ang="0">
                <a:pos x="connsiteX0" y="connsiteY0"/>
              </a:cxn>
              <a:cxn ang="0">
                <a:pos x="connsiteX1" y="connsiteY1"/>
              </a:cxn>
              <a:cxn ang="0">
                <a:pos x="connsiteX2" y="connsiteY2"/>
              </a:cxn>
            </a:cxnLst>
            <a:rect l="l" t="t" r="r" b="b"/>
            <a:pathLst>
              <a:path w="5365246" h="2600070">
                <a:moveTo>
                  <a:pt x="5365246" y="0"/>
                </a:moveTo>
                <a:lnTo>
                  <a:pt x="3343000" y="2600070"/>
                </a:lnTo>
                <a:lnTo>
                  <a:pt x="0" y="0"/>
                </a:lnTo>
                <a:close/>
              </a:path>
            </a:pathLst>
          </a:custGeom>
        </p:spPr>
      </p:pic>
      <p:sp>
        <p:nvSpPr>
          <p:cNvPr id="2" name="标题占位符 1"/>
          <p:cNvSpPr>
            <a:spLocks noGrp="1"/>
          </p:cNvSpPr>
          <p:nvPr>
            <p:ph type="title"/>
            <p:custDataLst>
              <p:tags r:id="rId2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tint val="75000"/>
                  </a:schemeClr>
                </a:solidFill>
              </a:defRPr>
            </a:lvl1pPr>
          </a:lstStyle>
          <a:p>
            <a:fld id="{DBC08E9A-48F5-483C-8839-5587CD4CBA18}" type="datetimeFigureOut">
              <a:rPr lang="zh-CN" altLang="en-US" smtClean="0"/>
              <a:pPr/>
              <a:t>2018-8-29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tint val="75000"/>
                  </a:schemeClr>
                </a:solidFill>
              </a:defRPr>
            </a:lvl1pPr>
          </a:lstStyle>
          <a:p>
            <a:fld id="{D71AC1D3-E560-4F49-8966-F850A2D51EA7}" type="slidenum">
              <a:rPr lang="zh-CN" altLang="en-US" smtClean="0"/>
              <a:pPr/>
              <a:t>‹#›</a:t>
            </a:fld>
            <a:endParaRPr lang="zh-CN" altLang="en-US"/>
          </a:p>
        </p:txBody>
      </p:sp>
      <p:sp>
        <p:nvSpPr>
          <p:cNvPr id="9"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1.png"/><Relationship Id="rId5" Type="http://schemas.openxmlformats.org/officeDocument/2006/relationships/notesSlide" Target="../notesSlides/notesSlide10.xml"/><Relationship Id="rId4"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1.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notesSlide" Target="../notesSlides/notesSlide11.xml"/><Relationship Id="rId5" Type="http://schemas.openxmlformats.org/officeDocument/2006/relationships/tags" Target="../tags/tag63.xml"/><Relationship Id="rId10" Type="http://schemas.openxmlformats.org/officeDocument/2006/relationships/slideLayout" Target="../slideLayouts/slideLayout17.xml"/><Relationship Id="rId4" Type="http://schemas.openxmlformats.org/officeDocument/2006/relationships/tags" Target="../tags/tag62.xml"/><Relationship Id="rId9" Type="http://schemas.openxmlformats.org/officeDocument/2006/relationships/tags" Target="../tags/tag6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6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6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7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7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7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7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7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75.xml"/><Relationship Id="rId5"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notesSlide" Target="../notesSlides/notesSlide2.xml"/><Relationship Id="rId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7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7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78.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79.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80.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8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8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8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1.png"/><Relationship Id="rId5" Type="http://schemas.openxmlformats.org/officeDocument/2006/relationships/notesSlide" Target="../notesSlides/notesSlide28.xml"/><Relationship Id="rId4"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 Type="http://schemas.openxmlformats.org/officeDocument/2006/relationships/tags" Target="../tags/tag89.xml"/><Relationship Id="rId21" Type="http://schemas.openxmlformats.org/officeDocument/2006/relationships/tags" Target="../tags/tag107.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33" Type="http://schemas.openxmlformats.org/officeDocument/2006/relationships/image" Target="../media/image11.png"/><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notesSlide" Target="../notesSlides/notesSlide29.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slideLayout" Target="../slideLayouts/slideLayout17.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notesSlide" Target="../notesSlides/notesSlid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7.xml"/><Relationship Id="rId5" Type="http://schemas.openxmlformats.org/officeDocument/2006/relationships/tags" Target="../tags/tag16.xml"/><Relationship Id="rId4"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11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118.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119.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120.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121.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12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123.xml"/><Relationship Id="rId5" Type="http://schemas.openxmlformats.org/officeDocument/2006/relationships/image" Target="../media/image11.pn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124.xml"/><Relationship Id="rId5" Type="http://schemas.openxmlformats.org/officeDocument/2006/relationships/image" Target="../media/image11.pn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9.xml"/><Relationship Id="rId1" Type="http://schemas.openxmlformats.org/officeDocument/2006/relationships/tags" Target="../tags/tag125.xml"/><Relationship Id="rId5" Type="http://schemas.openxmlformats.org/officeDocument/2006/relationships/image" Target="../media/image11.png"/><Relationship Id="rId4" Type="http://schemas.openxmlformats.org/officeDocument/2006/relationships/hyperlink" Target="mailto:xuehui@scdc.sh.cn"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1.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image" Target="../media/image11.pn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notesSlide" Target="../notesSlides/notesSlide5.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slideLayout" Target="../slideLayouts/slideLayout17.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1.png"/><Relationship Id="rId5" Type="http://schemas.openxmlformats.org/officeDocument/2006/relationships/notesSlide" Target="../notesSlides/notesSlide6.xml"/><Relationship Id="rId4"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11.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notesSlide" Target="../notesSlides/notesSlide9.xml"/><Relationship Id="rId5" Type="http://schemas.openxmlformats.org/officeDocument/2006/relationships/tags" Target="../tags/tag51.xml"/><Relationship Id="rId10" Type="http://schemas.openxmlformats.org/officeDocument/2006/relationships/slideLayout" Target="../slideLayouts/slideLayout17.xml"/><Relationship Id="rId4" Type="http://schemas.openxmlformats.org/officeDocument/2006/relationships/tags" Target="../tags/tag50.xml"/><Relationship Id="rId9"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3"/>
            </p:custDataLst>
          </p:nvPr>
        </p:nvSpPr>
        <p:spPr>
          <a:xfrm>
            <a:off x="1011555" y="1527810"/>
            <a:ext cx="5724525" cy="3620770"/>
          </a:xfrm>
        </p:spPr>
        <p:txBody>
          <a:bodyPr>
            <a:normAutofit fontScale="90000"/>
          </a:bodyPr>
          <a:lstStyle/>
          <a:p>
            <a:r>
              <a:rPr lang="zh-CN" altLang="en-US" dirty="0">
                <a:solidFill>
                  <a:schemeClr val="bg1"/>
                </a:solidFill>
                <a:latin typeface="黑体" panose="02010600030101010101" charset="-122"/>
                <a:ea typeface="黑体" panose="02010600030101010101" charset="-122"/>
                <a:cs typeface="黑体" panose="02010600030101010101" charset="-122"/>
                <a:sym typeface="+mn-ea"/>
              </a:rPr>
              <a:t>上海市预防医学会科学技术奖推荐书填写注意事项</a:t>
            </a:r>
            <a:r>
              <a:rPr lang="zh-CN" altLang="en-US" dirty="0">
                <a:solidFill>
                  <a:schemeClr val="bg1"/>
                </a:solidFill>
                <a:latin typeface="黑体" panose="02010600030101010101" charset="-122"/>
                <a:ea typeface="黑体" panose="02010600030101010101" charset="-122"/>
                <a:cs typeface="黑体" panose="02010600030101010101" charset="-122"/>
              </a:rPr>
              <a:t/>
            </a:r>
            <a:br>
              <a:rPr lang="zh-CN" altLang="en-US" dirty="0">
                <a:solidFill>
                  <a:schemeClr val="bg1"/>
                </a:solidFill>
                <a:latin typeface="黑体" panose="02010600030101010101" charset="-122"/>
                <a:ea typeface="黑体" panose="02010600030101010101" charset="-122"/>
                <a:cs typeface="黑体" panose="02010600030101010101" charset="-122"/>
              </a:rPr>
            </a:br>
            <a:endParaRPr lang="zh-CN" altLang="en-US" dirty="0" smtClean="0">
              <a:solidFill>
                <a:schemeClr val="bg1"/>
              </a:solidFill>
              <a:latin typeface="黑体" panose="02010600030101010101" charset="-122"/>
              <a:ea typeface="黑体" panose="02010600030101010101" charset="-122"/>
              <a:cs typeface="黑体" panose="02010600030101010101" charset="-122"/>
            </a:endParaRPr>
          </a:p>
        </p:txBody>
      </p:sp>
      <p:sp>
        <p:nvSpPr>
          <p:cNvPr id="2" name="椭圆 1"/>
          <p:cNvSpPr/>
          <p:nvPr/>
        </p:nvSpPr>
        <p:spPr>
          <a:xfrm>
            <a:off x="433705" y="268605"/>
            <a:ext cx="837565" cy="7975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585085" y="5078095"/>
            <a:ext cx="1712595" cy="55816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46810" y="4918075"/>
            <a:ext cx="5516880" cy="521970"/>
          </a:xfrm>
          <a:prstGeom prst="rect">
            <a:avLst/>
          </a:prstGeom>
          <a:noFill/>
        </p:spPr>
        <p:txBody>
          <a:bodyPr wrap="none" rtlCol="0" anchor="t">
            <a:spAutoFit/>
          </a:bodyPr>
          <a:lstStyle/>
          <a:p>
            <a:r>
              <a:rPr lang="zh-CN" altLang="en-US" sz="2800" dirty="0">
                <a:solidFill>
                  <a:schemeClr val="bg1"/>
                </a:solidFill>
                <a:ea typeface="楷体_GB2312" panose="02010609030101010101" pitchFamily="1" charset="-122"/>
                <a:sym typeface="+mn-ea"/>
              </a:rPr>
              <a:t>预防医学会科学技术奖评审办公室</a:t>
            </a:r>
          </a:p>
        </p:txBody>
      </p:sp>
      <p:pic>
        <p:nvPicPr>
          <p:cNvPr id="8" name="图片 7" descr="logo(绿)"/>
          <p:cNvPicPr>
            <a:picLocks noChangeAspect="1"/>
          </p:cNvPicPr>
          <p:nvPr/>
        </p:nvPicPr>
        <p:blipFill>
          <a:blip r:embed="rId6" cstate="print">
            <a:clrChange>
              <a:clrFrom>
                <a:srgbClr val="FFFFFF">
                  <a:alpha val="100000"/>
                </a:srgbClr>
              </a:clrFrom>
              <a:clrTo>
                <a:srgbClr val="FFFFFF">
                  <a:alpha val="100000"/>
                  <a:alpha val="0"/>
                </a:srgbClr>
              </a:clrTo>
            </a:clrChange>
            <a:lum bright="100000"/>
          </a:blip>
          <a:stretch>
            <a:fillRect/>
          </a:stretch>
        </p:blipFill>
        <p:spPr>
          <a:xfrm>
            <a:off x="52070" y="31750"/>
            <a:ext cx="1576070" cy="1576070"/>
          </a:xfrm>
          <a:prstGeom prst="rect">
            <a:avLst/>
          </a:prstGeom>
          <a:effectLst>
            <a:reflection blurRad="6350" stA="52000" endA="300" endPos="26000" dir="5400000" sy="-100000" algn="bl" rotWithShape="0"/>
          </a:effectLst>
          <a:scene3d>
            <a:camera prst="obliqueTopLeft"/>
            <a:lightRig rig="threePt" dir="t"/>
          </a:scene3d>
        </p:spPr>
      </p:pic>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custDataLst>
              <p:tags r:id="rId2"/>
            </p:custDataLst>
          </p:nvPr>
        </p:nvSpPr>
        <p:spPr>
          <a:xfrm>
            <a:off x="1732280" y="65405"/>
            <a:ext cx="669290" cy="633095"/>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08</a:t>
            </a:r>
          </a:p>
        </p:txBody>
      </p:sp>
      <p:sp>
        <p:nvSpPr>
          <p:cNvPr id="38" name="文本框 37"/>
          <p:cNvSpPr txBox="1"/>
          <p:nvPr>
            <p:custDataLst>
              <p:tags r:id="rId3"/>
            </p:custDataLst>
          </p:nvPr>
        </p:nvSpPr>
        <p:spPr>
          <a:xfrm>
            <a:off x="2489835" y="66040"/>
            <a:ext cx="4304030" cy="632460"/>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zh-CN" sz="3600" b="1" dirty="0">
                <a:solidFill>
                  <a:schemeClr val="accent1">
                    <a:lumMod val="75000"/>
                  </a:schemeClr>
                </a:solidFill>
                <a:ea typeface="+mj-ea"/>
                <a:cs typeface="+mj-cs"/>
              </a:rPr>
              <a:t>任务来源</a:t>
            </a:r>
          </a:p>
        </p:txBody>
      </p:sp>
      <p:sp>
        <p:nvSpPr>
          <p:cNvPr id="2" name="文本框 1"/>
          <p:cNvSpPr txBox="1"/>
          <p:nvPr/>
        </p:nvSpPr>
        <p:spPr>
          <a:xfrm>
            <a:off x="666115" y="859155"/>
            <a:ext cx="9960610" cy="5807075"/>
          </a:xfrm>
          <a:prstGeom prst="rect">
            <a:avLst/>
          </a:prstGeom>
          <a:noFill/>
        </p:spPr>
        <p:txBody>
          <a:bodyPr wrap="square" rtlCol="0">
            <a:spAutoFit/>
          </a:bodyPr>
          <a:lstStyle/>
          <a:p>
            <a:pPr eaLnBrk="1" hangingPunct="1">
              <a:lnSpc>
                <a:spcPts val="2000"/>
              </a:lnSpc>
            </a:pPr>
            <a:r>
              <a:rPr lang="en-US" altLang="zh-CN" sz="2800" b="1" dirty="0">
                <a:solidFill>
                  <a:srgbClr val="FF0000"/>
                </a:solidFill>
                <a:latin typeface="楷体_GB2312" panose="02010609030101010101" pitchFamily="1" charset="-122"/>
                <a:ea typeface="楷体_GB2312" panose="02010609030101010101" pitchFamily="1" charset="-122"/>
                <a:sym typeface="+mn-ea"/>
              </a:rPr>
              <a:t>    </a:t>
            </a:r>
            <a:r>
              <a:rPr lang="zh-CN" altLang="en-US" sz="2400" b="1" dirty="0">
                <a:solidFill>
                  <a:srgbClr val="FF0000"/>
                </a:solidFill>
                <a:latin typeface="楷体_GB2312" panose="02010609030101010101" pitchFamily="1" charset="-122"/>
                <a:ea typeface="楷体_GB2312" panose="02010609030101010101" pitchFamily="1" charset="-122"/>
                <a:sym typeface="+mn-ea"/>
              </a:rPr>
              <a:t>任务来源</a:t>
            </a:r>
            <a:r>
              <a:rPr lang="zh-CN" altLang="en-US" sz="2400" b="1" dirty="0">
                <a:solidFill>
                  <a:schemeClr val="accent1"/>
                </a:solidFill>
                <a:latin typeface="楷体_GB2312" panose="02010609030101010101" pitchFamily="1" charset="-122"/>
                <a:ea typeface="楷体_GB2312" panose="02010609030101010101" pitchFamily="1" charset="-122"/>
                <a:sym typeface="+mn-ea"/>
              </a:rPr>
              <a:t>指项目是属于哪一级计划下达的任务</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eaLnBrk="1" hangingPunct="1">
              <a:lnSpc>
                <a:spcPts val="2000"/>
              </a:lnSpc>
              <a:buNone/>
            </a:pPr>
            <a:endParaRPr lang="zh-CN" altLang="en-US" sz="2400" b="1" dirty="0">
              <a:solidFill>
                <a:schemeClr val="accent1"/>
              </a:solidFill>
              <a:latin typeface="楷体_GB2312" panose="02010609030101010101" pitchFamily="1" charset="-122"/>
              <a:ea typeface="楷体_GB2312" panose="02010609030101010101" pitchFamily="1" charset="-122"/>
            </a:endParaRPr>
          </a:p>
          <a:p>
            <a:pPr algn="just" fontAlgn="auto">
              <a:lnSpc>
                <a:spcPts val="328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Ａ.国家计划：指正式列入国家计划项目；</a:t>
            </a:r>
          </a:p>
          <a:p>
            <a:pPr algn="just" fontAlgn="auto">
              <a:lnSpc>
                <a:spcPts val="328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Ｂ.部委计划：指国家计划以外，国务院各部委计划的项目或下达任务；</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algn="just" fontAlgn="auto">
              <a:lnSpc>
                <a:spcPts val="328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Ｃ.市级计划：指列入上海市级计划的项目或下达任务；</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algn="just" fontAlgn="auto">
              <a:lnSpc>
                <a:spcPts val="328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Ｄ.基金资助：指以国家和市基金形式资助的项目；</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algn="just" fontAlgn="auto">
              <a:lnSpc>
                <a:spcPts val="328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Ｅ.国际合作：指由外国单位或个人委托或共同研究、开发的项目；</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algn="just" fontAlgn="auto">
              <a:lnSpc>
                <a:spcPts val="328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Ｆ.其他单位委托：指各种企事业单位委托的项目；</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algn="just" fontAlgn="auto">
              <a:lnSpc>
                <a:spcPts val="328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Ｇ.自选：指本单位提出或批准的，占用本职工作时间研究开发的项目；</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algn="just" fontAlgn="auto">
              <a:lnSpc>
                <a:spcPts val="328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Ｈ.非职务：指非本单位任务，不利用本单位物质条件和时间所完成与本职工作无关的或者无正式工作单位的研究开发项目。</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algn="just" fontAlgn="auto">
              <a:lnSpc>
                <a:spcPts val="328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I.其他：不能归属于上述各类的研究开发项目。</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eaLnBrk="1" hangingPunct="1">
              <a:lnSpc>
                <a:spcPct val="90000"/>
              </a:lnSpc>
              <a:buNone/>
            </a:pPr>
            <a:endParaRPr lang="zh-CN" altLang="en-US" sz="2400" b="1" dirty="0">
              <a:solidFill>
                <a:schemeClr val="accent1"/>
              </a:solidFill>
              <a:latin typeface="楷体_GB2312" panose="02010609030101010101" pitchFamily="1" charset="-122"/>
              <a:ea typeface="楷体_GB2312" panose="02010609030101010101" pitchFamily="1" charset="-122"/>
            </a:endParaRPr>
          </a:p>
          <a:p>
            <a:pPr eaLnBrk="1" hangingPunct="1">
              <a:lnSpc>
                <a:spcPct val="90000"/>
              </a:lnSpc>
              <a:buNone/>
            </a:pPr>
            <a:r>
              <a:rPr lang="zh-CN" altLang="en-US" sz="2400" b="1" dirty="0">
                <a:solidFill>
                  <a:schemeClr val="accent1"/>
                </a:solidFill>
                <a:latin typeface="楷体_GB2312" panose="02010609030101010101" pitchFamily="1" charset="-122"/>
                <a:ea typeface="楷体_GB2312" panose="02010609030101010101" pitchFamily="1" charset="-122"/>
                <a:sym typeface="+mn-ea"/>
              </a:rPr>
              <a:t>    有获得计划、基金资助的项目，应将相应的计划下达单位的批准通知或任务书、合同书、结题报告等复印件（有其一即可）作为附件附后。</a:t>
            </a:r>
            <a:endParaRPr lang="zh-CN" altLang="en-US" sz="24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endParaRPr>
          </a:p>
        </p:txBody>
      </p:sp>
      <p:pic>
        <p:nvPicPr>
          <p:cNvPr id="3" name="图片 2" descr="logo(绿)"/>
          <p:cNvPicPr>
            <a:picLocks noChangeAspect="1"/>
          </p:cNvPicPr>
          <p:nvPr/>
        </p:nvPicPr>
        <p:blipFill>
          <a:blip r:embed="rId6"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85545" y="197485"/>
            <a:ext cx="10538460" cy="6567805"/>
            <a:chOff x="1867" y="311"/>
            <a:chExt cx="16596" cy="10343"/>
          </a:xfrm>
        </p:grpSpPr>
        <p:sp>
          <p:nvSpPr>
            <p:cNvPr id="24" name="矩形: 圆角 23"/>
            <p:cNvSpPr/>
            <p:nvPr>
              <p:custDataLst>
                <p:tags r:id="rId2"/>
              </p:custDataLst>
            </p:nvPr>
          </p:nvSpPr>
          <p:spPr>
            <a:xfrm>
              <a:off x="1867" y="341"/>
              <a:ext cx="1054" cy="997"/>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09</a:t>
              </a:r>
            </a:p>
          </p:txBody>
        </p:sp>
        <p:sp>
          <p:nvSpPr>
            <p:cNvPr id="38" name="文本框 37"/>
            <p:cNvSpPr txBox="1"/>
            <p:nvPr>
              <p:custDataLst>
                <p:tags r:id="rId3"/>
              </p:custDataLst>
            </p:nvPr>
          </p:nvSpPr>
          <p:spPr>
            <a:xfrm>
              <a:off x="3060" y="311"/>
              <a:ext cx="8218" cy="997"/>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3600" b="1" dirty="0">
                  <a:solidFill>
                    <a:schemeClr val="accent1">
                      <a:lumMod val="75000"/>
                    </a:schemeClr>
                  </a:solidFill>
                  <a:ea typeface="+mj-ea"/>
                  <a:cs typeface="+mj-cs"/>
                  <a:sym typeface="+mn-ea"/>
                </a:rPr>
                <a:t>项目、基金名称和编号</a:t>
              </a:r>
              <a:endParaRPr lang="zh-CN" altLang="en-US" sz="3600" b="1" dirty="0">
                <a:solidFill>
                  <a:schemeClr val="accent1">
                    <a:lumMod val="75000"/>
                  </a:schemeClr>
                </a:solidFill>
                <a:ea typeface="+mj-ea"/>
                <a:cs typeface="+mj-cs"/>
              </a:endParaRPr>
            </a:p>
          </p:txBody>
        </p:sp>
        <p:sp>
          <p:nvSpPr>
            <p:cNvPr id="3" name="矩形: 圆角 23"/>
            <p:cNvSpPr/>
            <p:nvPr>
              <p:custDataLst>
                <p:tags r:id="rId4"/>
              </p:custDataLst>
            </p:nvPr>
          </p:nvSpPr>
          <p:spPr>
            <a:xfrm>
              <a:off x="1867" y="2002"/>
              <a:ext cx="1054" cy="997"/>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10</a:t>
              </a:r>
            </a:p>
          </p:txBody>
        </p:sp>
        <p:sp>
          <p:nvSpPr>
            <p:cNvPr id="4" name="矩形: 圆角 23"/>
            <p:cNvSpPr/>
            <p:nvPr>
              <p:custDataLst>
                <p:tags r:id="rId5"/>
              </p:custDataLst>
            </p:nvPr>
          </p:nvSpPr>
          <p:spPr>
            <a:xfrm>
              <a:off x="1867" y="5913"/>
              <a:ext cx="1054" cy="997"/>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11</a:t>
              </a:r>
            </a:p>
          </p:txBody>
        </p:sp>
        <p:sp>
          <p:nvSpPr>
            <p:cNvPr id="5" name="矩形: 圆角 23"/>
            <p:cNvSpPr/>
            <p:nvPr>
              <p:custDataLst>
                <p:tags r:id="rId6"/>
              </p:custDataLst>
            </p:nvPr>
          </p:nvSpPr>
          <p:spPr>
            <a:xfrm>
              <a:off x="1867" y="7841"/>
              <a:ext cx="1054" cy="997"/>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12</a:t>
              </a:r>
            </a:p>
          </p:txBody>
        </p:sp>
        <p:sp>
          <p:nvSpPr>
            <p:cNvPr id="6" name="文本框 5"/>
            <p:cNvSpPr txBox="1"/>
            <p:nvPr>
              <p:custDataLst>
                <p:tags r:id="rId7"/>
              </p:custDataLst>
            </p:nvPr>
          </p:nvSpPr>
          <p:spPr>
            <a:xfrm>
              <a:off x="3151" y="2002"/>
              <a:ext cx="6778" cy="997"/>
            </a:xfrm>
            <a:prstGeom prst="rect">
              <a:avLst/>
            </a:prstGeom>
            <a:noFill/>
          </p:spPr>
          <p:txBody>
            <a:bodyPr wrap="square" anchor="b" anchorCtr="0">
              <a:noAutofit/>
            </a:bodyPr>
            <a:lstStyle>
              <a:defPPr>
                <a:defRPr lang="zh-CN"/>
              </a:defPPr>
              <a:lvl1pPr>
                <a:defRPr>
                  <a:solidFill>
                    <a:srgbClr val="474546"/>
                  </a:solidFill>
                  <a:latin typeface="+mj-lt"/>
                </a:defRPr>
              </a:lvl1pPr>
            </a:lstStyle>
            <a:p>
              <a:pPr marR="0" lvl="0" indent="0"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3600" b="1" dirty="0">
                  <a:solidFill>
                    <a:schemeClr val="accent1">
                      <a:lumMod val="75000"/>
                    </a:schemeClr>
                  </a:solidFill>
                  <a:ea typeface="+mj-ea"/>
                  <a:cs typeface="+mj-cs"/>
                  <a:sym typeface="+mn-ea"/>
                </a:rPr>
                <a:t>项目起止时间</a:t>
              </a:r>
              <a:endParaRPr lang="zh-CN" altLang="en-US" sz="3600" b="1" dirty="0">
                <a:solidFill>
                  <a:schemeClr val="accent1">
                    <a:lumMod val="75000"/>
                  </a:schemeClr>
                </a:solidFill>
                <a:ea typeface="+mj-ea"/>
                <a:cs typeface="+mj-cs"/>
              </a:endParaRPr>
            </a:p>
          </p:txBody>
        </p:sp>
        <p:sp>
          <p:nvSpPr>
            <p:cNvPr id="7" name="文本框 6"/>
            <p:cNvSpPr txBox="1"/>
            <p:nvPr>
              <p:custDataLst>
                <p:tags r:id="rId8"/>
              </p:custDataLst>
            </p:nvPr>
          </p:nvSpPr>
          <p:spPr>
            <a:xfrm>
              <a:off x="3120" y="5937"/>
              <a:ext cx="6778" cy="997"/>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just" fontAlgn="base">
                <a:lnSpc>
                  <a:spcPct val="110000"/>
                </a:lnSpc>
                <a:spcBef>
                  <a:spcPts val="600"/>
                </a:spcBef>
                <a:buClr>
                  <a:schemeClr val="accent1"/>
                </a:buClr>
                <a:buSzPct val="80000"/>
                <a:buFont typeface="Wingdings 2" panose="05020102010507070707" pitchFamily="18" charset="2"/>
                <a:defRPr/>
              </a:pPr>
              <a:r>
                <a:rPr lang="zh-CN" altLang="en-US" sz="3600" b="1" dirty="0">
                  <a:solidFill>
                    <a:schemeClr val="accent1">
                      <a:lumMod val="75000"/>
                    </a:schemeClr>
                  </a:solidFill>
                  <a:ea typeface="+mj-ea"/>
                  <a:cs typeface="+mj-cs"/>
                  <a:sym typeface="+mn-ea"/>
                </a:rPr>
                <a:t>第一完成单位</a:t>
              </a:r>
              <a:endParaRPr lang="zh-CN" altLang="en-US" sz="3600" b="1" dirty="0">
                <a:solidFill>
                  <a:schemeClr val="accent1">
                    <a:lumMod val="75000"/>
                  </a:schemeClr>
                </a:solidFill>
                <a:ea typeface="+mj-ea"/>
                <a:cs typeface="+mj-cs"/>
              </a:endParaRPr>
            </a:p>
          </p:txBody>
        </p:sp>
        <p:sp>
          <p:nvSpPr>
            <p:cNvPr id="8" name="文本框 7"/>
            <p:cNvSpPr txBox="1"/>
            <p:nvPr>
              <p:custDataLst>
                <p:tags r:id="rId9"/>
              </p:custDataLst>
            </p:nvPr>
          </p:nvSpPr>
          <p:spPr>
            <a:xfrm>
              <a:off x="3060" y="7661"/>
              <a:ext cx="6778" cy="1177"/>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3600" b="1" dirty="0">
                  <a:solidFill>
                    <a:schemeClr val="accent1">
                      <a:lumMod val="75000"/>
                    </a:schemeClr>
                  </a:solidFill>
                  <a:ea typeface="+mj-ea"/>
                  <a:cs typeface="+mj-cs"/>
                  <a:sym typeface="+mn-ea"/>
                </a:rPr>
                <a:t>档案审查意见</a:t>
              </a:r>
              <a:endParaRPr lang="zh-CN" altLang="en-US" sz="3600" b="1" dirty="0">
                <a:solidFill>
                  <a:schemeClr val="accent1">
                    <a:lumMod val="75000"/>
                  </a:schemeClr>
                </a:solidFill>
                <a:ea typeface="+mj-ea"/>
                <a:cs typeface="+mj-cs"/>
              </a:endParaRPr>
            </a:p>
          </p:txBody>
        </p:sp>
        <p:sp>
          <p:nvSpPr>
            <p:cNvPr id="9" name="文本框 8"/>
            <p:cNvSpPr txBox="1"/>
            <p:nvPr/>
          </p:nvSpPr>
          <p:spPr>
            <a:xfrm>
              <a:off x="3239" y="1308"/>
              <a:ext cx="8039" cy="628"/>
            </a:xfrm>
            <a:prstGeom prst="rect">
              <a:avLst/>
            </a:prstGeom>
            <a:noFill/>
          </p:spPr>
          <p:txBody>
            <a:bodyPr wrap="square" rtlCol="0">
              <a:spAutoFit/>
            </a:bodyPr>
            <a:lstStyle/>
            <a:p>
              <a:r>
                <a:rPr lang="zh-CN" altLang="en-US" sz="2000" b="1" kern="0" noProof="0" dirty="0" smtClean="0">
                  <a:ln>
                    <a:noFill/>
                  </a:ln>
                  <a:solidFill>
                    <a:schemeClr val="tx2">
                      <a:lumMod val="75000"/>
                    </a:schemeClr>
                  </a:solidFill>
                  <a:effectLst/>
                  <a:uLnTx/>
                  <a:uFillTx/>
                  <a:latin typeface="楷体_GB2312" panose="02010609030101010101" pitchFamily="1" charset="-122"/>
                  <a:ea typeface="楷体_GB2312" panose="02010609030101010101" pitchFamily="1" charset="-122"/>
                  <a:sym typeface="仿宋_GB2312" panose="02010609030101010101" pitchFamily="1" charset="-122"/>
                </a:rPr>
                <a:t>各类研究项目列入计划、基金的名称和编号</a:t>
              </a:r>
              <a:endParaRPr lang="zh-CN" altLang="en-US" sz="2000" dirty="0">
                <a:solidFill>
                  <a:schemeClr val="tx2">
                    <a:lumMod val="75000"/>
                  </a:schemeClr>
                </a:solidFill>
              </a:endParaRPr>
            </a:p>
          </p:txBody>
        </p:sp>
        <p:sp>
          <p:nvSpPr>
            <p:cNvPr id="10" name="文本框 9"/>
            <p:cNvSpPr txBox="1"/>
            <p:nvPr/>
          </p:nvSpPr>
          <p:spPr>
            <a:xfrm>
              <a:off x="3002" y="3134"/>
              <a:ext cx="15461" cy="2567"/>
            </a:xfrm>
            <a:prstGeom prst="rect">
              <a:avLst/>
            </a:prstGeom>
            <a:noFill/>
          </p:spPr>
          <p:txBody>
            <a:bodyPr wrap="square" rtlCol="0">
              <a:spAutoFit/>
            </a:bodyPr>
            <a:lstStyle/>
            <a:p>
              <a:pPr marR="0" lvl="0" indent="-357505" fontAlgn="base">
                <a:lnSpc>
                  <a:spcPct val="80000"/>
                </a:lnSpc>
                <a:spcBef>
                  <a:spcPts val="600"/>
                </a:spcBef>
                <a:spcAft>
                  <a:spcPct val="0"/>
                </a:spcAft>
                <a:buClr>
                  <a:schemeClr val="accent1"/>
                </a:buClr>
                <a:buSzPct val="80000"/>
                <a:buFont typeface="Wingdings 2" panose="05020102010507070707" pitchFamily="18" charset="2"/>
                <a:buNone/>
                <a:defRPr/>
              </a:pP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仿宋_GB2312" panose="02010609030101010101" pitchFamily="1" charset="-122"/>
                </a:rPr>
                <a:t>★</a:t>
              </a: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mn-ea"/>
                </a:rPr>
                <a:t>起始时间指立项研究、开始研制日期；</a:t>
              </a:r>
              <a:endParaRPr lang="zh-CN" altLang="en-US" sz="2000" b="1" kern="0" dirty="0">
                <a:solidFill>
                  <a:schemeClr val="tx2">
                    <a:lumMod val="75000"/>
                  </a:schemeClr>
                </a:solidFill>
                <a:latin typeface="楷体_GB2312" panose="02010609030101010101" pitchFamily="1" charset="-122"/>
                <a:ea typeface="楷体_GB2312" panose="02010609030101010101" pitchFamily="1" charset="-122"/>
              </a:endParaRPr>
            </a:p>
            <a:p>
              <a:pPr marR="0" lvl="0" indent="-357505" fontAlgn="base">
                <a:lnSpc>
                  <a:spcPct val="80000"/>
                </a:lnSpc>
                <a:spcBef>
                  <a:spcPts val="600"/>
                </a:spcBef>
                <a:spcAft>
                  <a:spcPct val="0"/>
                </a:spcAft>
                <a:buClr>
                  <a:schemeClr val="accent1"/>
                </a:buClr>
                <a:buSzPct val="80000"/>
                <a:buFont typeface="Wingdings 2" panose="05020102010507070707" pitchFamily="18" charset="2"/>
                <a:buNone/>
                <a:defRPr/>
              </a:pP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mn-ea"/>
                </a:rPr>
                <a:t>  </a:t>
              </a:r>
              <a:endParaRPr lang="zh-CN" altLang="en-US" sz="2000" b="1" kern="0" dirty="0">
                <a:solidFill>
                  <a:schemeClr val="tx2">
                    <a:lumMod val="75000"/>
                  </a:schemeClr>
                </a:solidFill>
                <a:latin typeface="楷体_GB2312" panose="02010609030101010101" pitchFamily="1" charset="-122"/>
                <a:ea typeface="楷体_GB2312" panose="02010609030101010101" pitchFamily="1" charset="-122"/>
              </a:endParaRPr>
            </a:p>
            <a:p>
              <a:pPr marR="0" lvl="0" indent="-357505" fontAlgn="base">
                <a:lnSpc>
                  <a:spcPts val="1500"/>
                </a:lnSpc>
                <a:spcBef>
                  <a:spcPts val="600"/>
                </a:spcBef>
                <a:spcAft>
                  <a:spcPct val="0"/>
                </a:spcAft>
                <a:buClr>
                  <a:schemeClr val="accent1"/>
                </a:buClr>
                <a:buSzPct val="80000"/>
                <a:buFont typeface="Wingdings 2" panose="05020102010507070707" pitchFamily="18" charset="2"/>
                <a:buNone/>
                <a:defRPr/>
              </a:pP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仿宋_GB2312" panose="02010609030101010101" pitchFamily="1" charset="-122"/>
                </a:rPr>
                <a:t>★</a:t>
              </a: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mn-ea"/>
                </a:rPr>
                <a:t>完成时间指项目通过验收、审批、鉴定日期。</a:t>
              </a:r>
              <a:endParaRPr lang="zh-CN" altLang="en-US" sz="2000" b="1" kern="0" dirty="0">
                <a:solidFill>
                  <a:schemeClr val="tx2">
                    <a:lumMod val="75000"/>
                  </a:schemeClr>
                </a:solidFill>
                <a:latin typeface="楷体_GB2312" panose="02010609030101010101" pitchFamily="1" charset="-122"/>
                <a:ea typeface="楷体_GB2312" panose="02010609030101010101" pitchFamily="1" charset="-122"/>
              </a:endParaRPr>
            </a:p>
            <a:p>
              <a:pPr marR="0" lvl="0" indent="-357505" fontAlgn="base">
                <a:lnSpc>
                  <a:spcPct val="80000"/>
                </a:lnSpc>
                <a:spcBef>
                  <a:spcPts val="600"/>
                </a:spcBef>
                <a:spcAft>
                  <a:spcPct val="0"/>
                </a:spcAft>
                <a:buClr>
                  <a:schemeClr val="accent1"/>
                </a:buClr>
                <a:buSzPct val="80000"/>
                <a:buFont typeface="Wingdings 2" panose="05020102010507070707" pitchFamily="18" charset="2"/>
                <a:buNone/>
                <a:defRPr/>
              </a:pP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mn-ea"/>
                </a:rPr>
                <a:t>  </a:t>
              </a:r>
              <a:endParaRPr lang="zh-CN" altLang="en-US" sz="2000" b="1" kern="0" dirty="0">
                <a:solidFill>
                  <a:schemeClr val="tx2">
                    <a:lumMod val="75000"/>
                  </a:schemeClr>
                </a:solidFill>
                <a:latin typeface="楷体_GB2312" panose="02010609030101010101" pitchFamily="1" charset="-122"/>
                <a:ea typeface="楷体_GB2312" panose="02010609030101010101" pitchFamily="1" charset="-122"/>
              </a:endParaRPr>
            </a:p>
            <a:p>
              <a:pPr marR="0" lvl="0" indent="-357505" fontAlgn="base">
                <a:lnSpc>
                  <a:spcPct val="80000"/>
                </a:lnSpc>
                <a:spcBef>
                  <a:spcPts val="600"/>
                </a:spcBef>
                <a:spcAft>
                  <a:spcPct val="0"/>
                </a:spcAft>
                <a:buClr>
                  <a:schemeClr val="accent1"/>
                </a:buClr>
                <a:buSzPct val="80000"/>
                <a:buFont typeface="Wingdings 2" panose="05020102010507070707" pitchFamily="18" charset="2"/>
                <a:buNone/>
                <a:defRPr/>
              </a:pP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仿宋_GB2312" panose="02010609030101010101" pitchFamily="1" charset="-122"/>
                </a:rPr>
                <a:t>★</a:t>
              </a: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mn-ea"/>
                </a:rPr>
                <a:t>项目完成时间应满足距项目申报时间一年及以上的要求（即</a:t>
              </a:r>
              <a:r>
                <a:rPr lang="zh-CN" altLang="en-US" sz="2000" b="1" kern="0" noProof="0" dirty="0" smtClean="0">
                  <a:ln>
                    <a:noFill/>
                  </a:ln>
                  <a:solidFill>
                    <a:srgbClr val="FF0000"/>
                  </a:solidFill>
                  <a:effectLst/>
                  <a:uLnTx/>
                  <a:uFillTx/>
                  <a:latin typeface="楷体_GB2312" panose="02010609030101010101" pitchFamily="1" charset="-122"/>
                  <a:ea typeface="楷体_GB2312" panose="02010609030101010101" pitchFamily="1" charset="-122"/>
                  <a:sym typeface="+mn-ea"/>
                </a:rPr>
                <a:t>截止201</a:t>
              </a:r>
              <a:r>
                <a:rPr lang="en-US" altLang="zh-CN" sz="2000" b="1" kern="0" noProof="0" dirty="0" smtClean="0">
                  <a:ln>
                    <a:noFill/>
                  </a:ln>
                  <a:solidFill>
                    <a:srgbClr val="FF0000"/>
                  </a:solidFill>
                  <a:effectLst/>
                  <a:uLnTx/>
                  <a:uFillTx/>
                  <a:latin typeface="楷体_GB2312" panose="02010609030101010101" pitchFamily="1" charset="-122"/>
                  <a:ea typeface="楷体_GB2312" panose="02010609030101010101" pitchFamily="1" charset="-122"/>
                  <a:sym typeface="+mn-ea"/>
                </a:rPr>
                <a:t>7</a:t>
              </a:r>
              <a:r>
                <a:rPr lang="zh-CN" altLang="en-US" sz="2000" b="1" kern="0" noProof="0" dirty="0" smtClean="0">
                  <a:ln>
                    <a:noFill/>
                  </a:ln>
                  <a:solidFill>
                    <a:srgbClr val="FF0000"/>
                  </a:solidFill>
                  <a:effectLst/>
                  <a:uLnTx/>
                  <a:uFillTx/>
                  <a:latin typeface="楷体_GB2312" panose="02010609030101010101" pitchFamily="1" charset="-122"/>
                  <a:ea typeface="楷体_GB2312" panose="02010609030101010101" pitchFamily="1" charset="-122"/>
                  <a:sym typeface="+mn-ea"/>
                </a:rPr>
                <a:t>年12月31日</a:t>
              </a: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mn-ea"/>
                </a:rPr>
                <a:t>）。</a:t>
              </a:r>
              <a:endParaRPr lang="zh-CN" altLang="en-US" sz="2000" b="1" kern="0" dirty="0">
                <a:solidFill>
                  <a:schemeClr val="tx2">
                    <a:lumMod val="75000"/>
                  </a:schemeClr>
                </a:solidFill>
                <a:latin typeface="楷体_GB2312" panose="02010609030101010101" pitchFamily="1" charset="-122"/>
                <a:ea typeface="楷体_GB2312" panose="02010609030101010101" pitchFamily="1" charset="-122"/>
              </a:endParaRPr>
            </a:p>
          </p:txBody>
        </p:sp>
        <p:sp>
          <p:nvSpPr>
            <p:cNvPr id="12" name="文本框 11"/>
            <p:cNvSpPr txBox="1"/>
            <p:nvPr/>
          </p:nvSpPr>
          <p:spPr>
            <a:xfrm>
              <a:off x="3317" y="6910"/>
              <a:ext cx="7454" cy="628"/>
            </a:xfrm>
            <a:prstGeom prst="rect">
              <a:avLst/>
            </a:prstGeom>
            <a:noFill/>
          </p:spPr>
          <p:txBody>
            <a:bodyPr wrap="square" rtlCol="0">
              <a:spAutoFit/>
            </a:bodyPr>
            <a:lstStyle/>
            <a:p>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mn-ea"/>
                </a:rPr>
                <a:t>第一完成人所在单位即为第一完成单位。</a:t>
              </a:r>
              <a:endParaRPr lang="zh-CN" altLang="en-US" sz="2000" b="1" kern="0" dirty="0">
                <a:solidFill>
                  <a:schemeClr val="tx2">
                    <a:lumMod val="75000"/>
                  </a:schemeClr>
                </a:solidFill>
                <a:latin typeface="楷体_GB2312" panose="02010609030101010101" pitchFamily="1" charset="-122"/>
                <a:ea typeface="楷体_GB2312" panose="02010609030101010101" pitchFamily="1" charset="-122"/>
              </a:endParaRPr>
            </a:p>
          </p:txBody>
        </p:sp>
        <p:sp>
          <p:nvSpPr>
            <p:cNvPr id="13" name="文本框 12"/>
            <p:cNvSpPr txBox="1"/>
            <p:nvPr/>
          </p:nvSpPr>
          <p:spPr>
            <a:xfrm>
              <a:off x="3151" y="8838"/>
              <a:ext cx="14128" cy="1816"/>
            </a:xfrm>
            <a:prstGeom prst="rect">
              <a:avLst/>
            </a:prstGeom>
            <a:noFill/>
          </p:spPr>
          <p:txBody>
            <a:bodyPr wrap="square" rtlCol="0">
              <a:spAutoFit/>
            </a:bodyPr>
            <a:lstStyle/>
            <a:p>
              <a:pPr marR="0" lvl="0" indent="-357505" fontAlgn="base">
                <a:lnSpc>
                  <a:spcPct val="110000"/>
                </a:lnSpc>
                <a:spcBef>
                  <a:spcPts val="600"/>
                </a:spcBef>
                <a:spcAft>
                  <a:spcPct val="0"/>
                </a:spcAft>
                <a:buClr>
                  <a:schemeClr val="accent1"/>
                </a:buClr>
                <a:buSzPct val="80000"/>
                <a:buFont typeface="Wingdings 2" panose="05020102010507070707" pitchFamily="18" charset="2"/>
                <a:buNone/>
                <a:defRPr/>
              </a:pP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仿宋_GB2312" panose="02010609030101010101" pitchFamily="1" charset="-122"/>
                </a:rPr>
                <a:t>由所在单位档案管理部门填写审查意见（如档案完整、齐全等），并加盖公章</a:t>
              </a: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mn-ea"/>
                </a:rPr>
                <a:t>；</a:t>
              </a:r>
              <a:endParaRPr lang="zh-CN" altLang="en-US" sz="2000" b="1" kern="0" dirty="0">
                <a:solidFill>
                  <a:schemeClr val="tx2">
                    <a:lumMod val="75000"/>
                  </a:schemeClr>
                </a:solidFill>
                <a:latin typeface="楷体_GB2312" panose="02010609030101010101" pitchFamily="1" charset="-122"/>
                <a:ea typeface="楷体_GB2312" panose="02010609030101010101" pitchFamily="1" charset="-122"/>
              </a:endParaRPr>
            </a:p>
            <a:p>
              <a:pPr marR="0" lvl="0" indent="-357505" fontAlgn="base">
                <a:lnSpc>
                  <a:spcPct val="110000"/>
                </a:lnSpc>
                <a:spcBef>
                  <a:spcPts val="600"/>
                </a:spcBef>
                <a:spcAft>
                  <a:spcPct val="0"/>
                </a:spcAft>
                <a:buClr>
                  <a:schemeClr val="accent1"/>
                </a:buClr>
                <a:buSzPct val="80000"/>
                <a:buFont typeface="Wingdings 2" panose="05020102010507070707" pitchFamily="18" charset="2"/>
                <a:buNone/>
                <a:defRPr/>
              </a:pPr>
              <a:r>
                <a:rPr lang="zh-CN" altLang="en-US" sz="2000" b="1" kern="0" dirty="0">
                  <a:solidFill>
                    <a:schemeClr val="tx2">
                      <a:lumMod val="75000"/>
                    </a:schemeClr>
                  </a:solidFill>
                  <a:latin typeface="楷体_GB2312" panose="02010609030101010101" pitchFamily="1" charset="-122"/>
                  <a:ea typeface="楷体_GB2312" panose="02010609030101010101" pitchFamily="1" charset="-122"/>
                  <a:sym typeface="仿宋_GB2312" panose="02010609030101010101" pitchFamily="1" charset="-122"/>
                </a:rPr>
                <a:t>无档案管理部门的由科研管理部门代章</a:t>
              </a:r>
              <a:r>
                <a:rPr lang="zh-CN" altLang="zh-CN" sz="2000" b="1" kern="0" dirty="0">
                  <a:solidFill>
                    <a:schemeClr val="tx2">
                      <a:lumMod val="75000"/>
                    </a:schemeClr>
                  </a:solidFill>
                  <a:latin typeface="楷体_GB2312" panose="02010609030101010101" pitchFamily="1" charset="-122"/>
                  <a:ea typeface="楷体_GB2312" panose="02010609030101010101" pitchFamily="1" charset="-122"/>
                  <a:sym typeface="+mn-ea"/>
                </a:rPr>
                <a:t>。</a:t>
              </a:r>
              <a:endParaRPr lang="zh-CN" altLang="en-US" sz="2000" b="1" kern="0" dirty="0">
                <a:solidFill>
                  <a:schemeClr val="tx2">
                    <a:lumMod val="75000"/>
                  </a:schemeClr>
                </a:solidFill>
                <a:latin typeface="楷体_GB2312" panose="02010609030101010101" pitchFamily="1" charset="-122"/>
                <a:ea typeface="楷体_GB2312" panose="02010609030101010101" pitchFamily="1" charset="-122"/>
              </a:endParaRPr>
            </a:p>
            <a:p>
              <a:endParaRPr lang="zh-CN" altLang="en-US" sz="2000" dirty="0"/>
            </a:p>
          </p:txBody>
        </p:sp>
      </p:grpSp>
      <p:pic>
        <p:nvPicPr>
          <p:cNvPr id="11" name="图片 10" descr="logo(绿)"/>
          <p:cNvPicPr>
            <a:picLocks noChangeAspect="1"/>
          </p:cNvPicPr>
          <p:nvPr/>
        </p:nvPicPr>
        <p:blipFill>
          <a:blip r:embed="rId12"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10287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项目简介</a:t>
            </a:r>
          </a:p>
        </p:txBody>
      </p:sp>
      <p:sp>
        <p:nvSpPr>
          <p:cNvPr id="4" name="文本框 3"/>
          <p:cNvSpPr txBox="1"/>
          <p:nvPr/>
        </p:nvSpPr>
        <p:spPr>
          <a:xfrm>
            <a:off x="1923415" y="1262380"/>
            <a:ext cx="9058275" cy="5055230"/>
          </a:xfrm>
          <a:prstGeom prst="rect">
            <a:avLst/>
          </a:prstGeom>
          <a:noFill/>
        </p:spPr>
        <p:txBody>
          <a:bodyPr wrap="square" rtlCol="0">
            <a:spAutoFit/>
          </a:bodyPr>
          <a:lstStyle/>
          <a:p>
            <a:pPr marL="457200" indent="-457200">
              <a:lnSpc>
                <a:spcPts val="2500"/>
              </a:lnSpc>
              <a:buSzPct val="95000"/>
              <a:buFont typeface="Monotype Sorts" pitchFamily="2" charset="2"/>
            </a:pPr>
            <a:r>
              <a:rPr lang="zh-CN" altLang="en-US" sz="2800" b="1" dirty="0">
                <a:solidFill>
                  <a:srgbClr val="FD5C0C"/>
                </a:solidFill>
                <a:latin typeface="楷体_GB2312" panose="02010609030101010101" pitchFamily="1" charset="-122"/>
                <a:ea typeface="楷体_GB2312" panose="02010609030101010101" pitchFamily="1" charset="-122"/>
                <a:sym typeface="+mn-ea"/>
              </a:rPr>
              <a:t>项目简介</a:t>
            </a:r>
            <a:r>
              <a:rPr lang="zh-CN" altLang="en-US" sz="2800" b="1" dirty="0">
                <a:solidFill>
                  <a:schemeClr val="accent1"/>
                </a:solidFill>
                <a:latin typeface="楷体_GB2312" panose="02010609030101010101" pitchFamily="1" charset="-122"/>
                <a:ea typeface="楷体_GB2312" panose="02010609030101010101" pitchFamily="1" charset="-122"/>
                <a:sym typeface="+mn-ea"/>
              </a:rPr>
              <a:t>作为向社会公开，征求社会监督的主要内容。</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457200" indent="-457200">
              <a:lnSpc>
                <a:spcPts val="2500"/>
              </a:lnSpc>
              <a:buSzPct val="95000"/>
              <a:buFont typeface="Monotype Sorts" pitchFamily="2" charset="2"/>
            </a:pPr>
            <a:endParaRPr lang="zh-CN" altLang="en-US" sz="2800" b="1" dirty="0">
              <a:solidFill>
                <a:schemeClr val="accent1"/>
              </a:solidFill>
              <a:latin typeface="楷体_GB2312" panose="02010609030101010101" pitchFamily="1" charset="-122"/>
              <a:ea typeface="楷体_GB2312" panose="02010609030101010101" pitchFamily="1" charset="-122"/>
              <a:sym typeface="+mn-ea"/>
            </a:endParaRPr>
          </a:p>
          <a:p>
            <a:pPr marL="457200" indent="-457200">
              <a:lnSpc>
                <a:spcPts val="2500"/>
              </a:lnSpc>
              <a:buSzPct val="95000"/>
              <a:buFont typeface="Monotype Sorts" pitchFamily="2" charset="2"/>
            </a:pPr>
            <a:r>
              <a:rPr lang="zh-CN" altLang="en-US" sz="2800" b="1" dirty="0">
                <a:solidFill>
                  <a:schemeClr val="accent1"/>
                </a:solidFill>
                <a:latin typeface="楷体_GB2312" panose="02010609030101010101" pitchFamily="1" charset="-122"/>
                <a:ea typeface="楷体_GB2312" panose="02010609030101010101" pitchFamily="1" charset="-122"/>
                <a:sym typeface="+mn-ea"/>
              </a:rPr>
              <a:t>要求注意以下几个方面：</a:t>
            </a:r>
          </a:p>
          <a:p>
            <a:pPr marL="457200" indent="-457200">
              <a:lnSpc>
                <a:spcPct val="100000"/>
              </a:lnSpc>
              <a:buSzPct val="95000"/>
              <a:buFont typeface="Monotype Sorts" pitchFamily="2" charset="2"/>
            </a:pP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457200" indent="-457200">
              <a:lnSpc>
                <a:spcPct val="100000"/>
              </a:lnSpc>
            </a:pPr>
            <a:r>
              <a:rPr lang="zh-CN" altLang="en-US" sz="2800" b="1" dirty="0">
                <a:solidFill>
                  <a:schemeClr val="accent1"/>
                </a:solidFill>
                <a:latin typeface="楷体_GB2312" panose="02010609030101010101" pitchFamily="1" charset="-122"/>
                <a:ea typeface="楷体_GB2312" panose="02010609030101010101" pitchFamily="1" charset="-122"/>
                <a:sym typeface="+mn-ea"/>
              </a:rPr>
              <a:t>★简介内容必须准确、严谨；</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457200" indent="-457200">
              <a:lnSpc>
                <a:spcPct val="100000"/>
              </a:lnSpc>
            </a:pP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457200" indent="-457200">
              <a:lnSpc>
                <a:spcPct val="100000"/>
              </a:lnSpc>
            </a:pPr>
            <a:r>
              <a:rPr lang="zh-CN" altLang="en-US" sz="2800" b="1" dirty="0">
                <a:solidFill>
                  <a:schemeClr val="accent1"/>
                </a:solidFill>
                <a:latin typeface="楷体_GB2312" panose="02010609030101010101" pitchFamily="1" charset="-122"/>
                <a:ea typeface="楷体_GB2312" panose="02010609030101010101" pitchFamily="1" charset="-122"/>
                <a:sym typeface="+mn-ea"/>
              </a:rPr>
              <a:t>★经得起同领域科研人员的审查，避免因文字不够准确</a:t>
            </a:r>
            <a:endParaRPr lang="en-US" altLang="zh-CN" sz="2800" b="1" dirty="0">
              <a:solidFill>
                <a:schemeClr val="accent1"/>
              </a:solidFill>
              <a:latin typeface="楷体_GB2312" panose="02010609030101010101" pitchFamily="1" charset="-122"/>
              <a:ea typeface="楷体_GB2312" panose="02010609030101010101" pitchFamily="1" charset="-122"/>
            </a:endParaRPr>
          </a:p>
          <a:p>
            <a:pPr marL="457200" indent="-457200">
              <a:lnSpc>
                <a:spcPct val="100000"/>
              </a:lnSpc>
            </a:pPr>
            <a:r>
              <a:rPr lang="en-US" altLang="zh-CN" sz="2800" b="1" dirty="0">
                <a:solidFill>
                  <a:schemeClr val="accent1"/>
                </a:solidFill>
                <a:latin typeface="楷体_GB2312" panose="02010609030101010101" pitchFamily="1" charset="-122"/>
                <a:ea typeface="楷体_GB2312" panose="02010609030101010101" pitchFamily="1" charset="-122"/>
                <a:sym typeface="+mn-ea"/>
              </a:rPr>
              <a:t>  </a:t>
            </a:r>
            <a:r>
              <a:rPr lang="zh-CN" altLang="en-US" sz="2800" b="1" dirty="0">
                <a:solidFill>
                  <a:schemeClr val="accent1"/>
                </a:solidFill>
                <a:latin typeface="楷体_GB2312" panose="02010609030101010101" pitchFamily="1" charset="-122"/>
                <a:ea typeface="楷体_GB2312" panose="02010609030101010101" pitchFamily="1" charset="-122"/>
                <a:sym typeface="+mn-ea"/>
              </a:rPr>
              <a:t>严谨产生异议；</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457200" indent="-457200">
              <a:lnSpc>
                <a:spcPct val="100000"/>
              </a:lnSpc>
            </a:pP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457200" indent="-457200">
              <a:lnSpc>
                <a:spcPct val="100000"/>
              </a:lnSpc>
            </a:pPr>
            <a:r>
              <a:rPr lang="zh-CN" altLang="en-US" sz="2800" b="1" dirty="0">
                <a:solidFill>
                  <a:schemeClr val="accent1"/>
                </a:solidFill>
                <a:latin typeface="楷体_GB2312" panose="02010609030101010101" pitchFamily="1" charset="-122"/>
                <a:ea typeface="楷体_GB2312" panose="02010609030101010101" pitchFamily="1" charset="-122"/>
                <a:sym typeface="+mn-ea"/>
              </a:rPr>
              <a:t>★简介中文字、数据、符号必须与推荐书内容中的写法一致。</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a:lnSpc>
                <a:spcPct val="150000"/>
              </a:lnSpc>
            </a:pPr>
            <a:endParaRPr lang="zh-CN" altLang="en-US" sz="2400" dirty="0"/>
          </a:p>
        </p:txBody>
      </p:sp>
      <p:pic>
        <p:nvPicPr>
          <p:cNvPr id="2" name="图片 1"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10287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项目简介</a:t>
            </a:r>
          </a:p>
        </p:txBody>
      </p:sp>
      <p:sp>
        <p:nvSpPr>
          <p:cNvPr id="4" name="文本框 3"/>
          <p:cNvSpPr txBox="1"/>
          <p:nvPr/>
        </p:nvSpPr>
        <p:spPr>
          <a:xfrm>
            <a:off x="1666240" y="1024255"/>
            <a:ext cx="9058275" cy="4399915"/>
          </a:xfrm>
          <a:prstGeom prst="rect">
            <a:avLst/>
          </a:prstGeom>
          <a:noFill/>
        </p:spPr>
        <p:txBody>
          <a:bodyPr wrap="square" rtlCol="0">
            <a:spAutoFit/>
          </a:bodyPr>
          <a:lstStyle/>
          <a:p>
            <a:pPr indent="0" algn="just" eaLnBrk="1" hangingPunct="1">
              <a:lnSpc>
                <a:spcPct val="150000"/>
              </a:lnSpc>
              <a:buFont typeface="Monotype Sorts" pitchFamily="2" charset="2"/>
              <a:buNone/>
            </a:pPr>
            <a:r>
              <a:rPr lang="zh-CN" altLang="en-US" sz="2800" b="1" u="sng" dirty="0">
                <a:solidFill>
                  <a:schemeClr val="accent1"/>
                </a:solidFill>
                <a:latin typeface="楷体_GB2312" panose="02010609030101010101" pitchFamily="1" charset="-122"/>
                <a:ea typeface="楷体_GB2312" panose="02010609030101010101" pitchFamily="1" charset="-122"/>
                <a:sym typeface="+mn-ea"/>
              </a:rPr>
              <a:t>项目简介应包含的内容：</a:t>
            </a:r>
            <a:endParaRPr lang="zh-CN" altLang="en-US" sz="2800" b="1" u="sng" dirty="0">
              <a:solidFill>
                <a:schemeClr val="accent1"/>
              </a:solidFill>
              <a:latin typeface="楷体_GB2312" panose="02010609030101010101" pitchFamily="1" charset="-122"/>
              <a:ea typeface="楷体_GB2312" panose="02010609030101010101" pitchFamily="1" charset="-122"/>
            </a:endParaRPr>
          </a:p>
          <a:p>
            <a:pPr indent="0" algn="just" eaLnBrk="1" hangingPunct="1">
              <a:lnSpc>
                <a:spcPct val="150000"/>
              </a:lnSpc>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所属学科、研究背景、主要科技成果内容包括发现点、发明点、创新点，效果效益、论文论著、对推动学科发展及促进行业科技进步的作用和意义等。 </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algn="just" eaLnBrk="1" hangingPunct="1">
              <a:buNone/>
            </a:pPr>
            <a:endParaRPr lang="zh-CN" altLang="en-US" sz="2800" b="1" dirty="0">
              <a:solidFill>
                <a:schemeClr val="accent1"/>
              </a:solidFill>
              <a:latin typeface="楷体_GB2312" panose="02010609030101010101" pitchFamily="1" charset="-122"/>
              <a:ea typeface="楷体_GB2312" panose="02010609030101010101" pitchFamily="1" charset="-122"/>
            </a:endParaRPr>
          </a:p>
          <a:p>
            <a:pPr algn="just" eaLnBrk="1" hangingPunct="1">
              <a:lnSpc>
                <a:spcPct val="150000"/>
              </a:lnSpc>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★项目简介是整个推荐书的缩写，</a:t>
            </a:r>
            <a:r>
              <a:rPr lang="zh-CN" altLang="en-US" sz="2800" b="1" dirty="0">
                <a:solidFill>
                  <a:srgbClr val="FD5C0C"/>
                </a:solidFill>
                <a:latin typeface="楷体_GB2312" panose="02010609030101010101" pitchFamily="1" charset="-122"/>
                <a:ea typeface="楷体_GB2312" panose="02010609030101010101" pitchFamily="1" charset="-122"/>
                <a:sym typeface="+mn-ea"/>
              </a:rPr>
              <a:t>字数限定在1000字</a:t>
            </a:r>
            <a:r>
              <a:rPr lang="zh-CN" altLang="en-US" sz="2800" b="1" dirty="0">
                <a:solidFill>
                  <a:schemeClr val="accent1"/>
                </a:solidFill>
                <a:latin typeface="楷体_GB2312" panose="02010609030101010101" pitchFamily="1" charset="-122"/>
                <a:ea typeface="楷体_GB2312" panose="02010609030101010101" pitchFamily="1" charset="-122"/>
                <a:sym typeface="+mn-ea"/>
              </a:rPr>
              <a:t>，内容要全面，但要重点突出该项目的创新性和贡献。</a:t>
            </a:r>
            <a:endParaRPr lang="zh-CN" altLang="en-US" sz="2400" dirty="0"/>
          </a:p>
        </p:txBody>
      </p:sp>
      <p:pic>
        <p:nvPicPr>
          <p:cNvPr id="2" name="图片 1"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19812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项目详细内容</a:t>
            </a:r>
          </a:p>
        </p:txBody>
      </p:sp>
      <p:sp>
        <p:nvSpPr>
          <p:cNvPr id="4" name="文本框 3"/>
          <p:cNvSpPr txBox="1"/>
          <p:nvPr/>
        </p:nvSpPr>
        <p:spPr>
          <a:xfrm>
            <a:off x="1828165" y="1510030"/>
            <a:ext cx="9058275" cy="353822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r>
              <a:rPr lang="zh-CN" altLang="en-US" sz="2800" b="1" dirty="0">
                <a:solidFill>
                  <a:srgbClr val="FD5C0C"/>
                </a:solidFill>
                <a:latin typeface="楷体_GB2312" panose="02010609030101010101" pitchFamily="1" charset="-122"/>
                <a:ea typeface="楷体_GB2312" panose="02010609030101010101" pitchFamily="1" charset="-122"/>
                <a:sym typeface="+mn-ea"/>
              </a:rPr>
              <a:t>项目详细内容</a:t>
            </a:r>
            <a:r>
              <a:rPr lang="zh-CN" altLang="en-US" sz="2800" b="1" dirty="0">
                <a:solidFill>
                  <a:schemeClr val="accent1"/>
                </a:solidFill>
                <a:latin typeface="楷体_GB2312" panose="02010609030101010101" pitchFamily="1" charset="-122"/>
                <a:ea typeface="楷体_GB2312" panose="02010609030101010101" pitchFamily="1" charset="-122"/>
                <a:sym typeface="+mn-ea"/>
              </a:rPr>
              <a:t>是评价推荐项目是否符合授奖条件的主要依据。</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eaLnBrk="1" hangingPunct="1">
              <a:buFont typeface="Monotype Sorts" pitchFamily="2" charset="2"/>
              <a:buNone/>
            </a:pPr>
            <a:endParaRPr lang="zh-CN" altLang="en-US" sz="2800" b="1" dirty="0">
              <a:solidFill>
                <a:schemeClr val="accent1"/>
              </a:solidFill>
              <a:latin typeface="楷体_GB2312" panose="02010609030101010101" pitchFamily="1" charset="-122"/>
              <a:ea typeface="楷体_GB2312" panose="02010609030101010101" pitchFamily="1" charset="-122"/>
            </a:endParaRPr>
          </a:p>
          <a:p>
            <a:pPr eaLnBrk="1" hangingPunct="1">
              <a:buFont typeface="Monotype Sorts" pitchFamily="2" charset="2"/>
              <a:buNone/>
            </a:pPr>
            <a:endParaRPr lang="zh-CN" altLang="en-US" sz="2800" b="1" dirty="0">
              <a:solidFill>
                <a:schemeClr val="accent1"/>
              </a:solidFill>
              <a:latin typeface="楷体_GB2312" panose="02010609030101010101" pitchFamily="1" charset="-122"/>
              <a:ea typeface="楷体_GB2312" panose="02010609030101010101" pitchFamily="1" charset="-122"/>
            </a:endParaRPr>
          </a:p>
          <a:p>
            <a:pPr indent="0" eaLnBrk="1" hangingPunct="1">
              <a:buFont typeface="Monotype Sorts" pitchFamily="2" charset="2"/>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  凡涉及该项目技术实质内容的说明、论证、实验结果等应直接引入正文，必要的图示也须就近插入相应的正文中，一般不采取“见**附件”的表达方式。</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eaLnBrk="1" hangingPunct="1">
              <a:buChar char="•"/>
            </a:pP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pic>
        <p:nvPicPr>
          <p:cNvPr id="2" name="图片 1"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16002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项目详细内容</a:t>
            </a:r>
          </a:p>
        </p:txBody>
      </p:sp>
      <p:sp>
        <p:nvSpPr>
          <p:cNvPr id="4" name="文本框 3"/>
          <p:cNvSpPr txBox="1"/>
          <p:nvPr/>
        </p:nvSpPr>
        <p:spPr>
          <a:xfrm>
            <a:off x="1466215" y="1033780"/>
            <a:ext cx="9058275" cy="5692775"/>
          </a:xfrm>
          <a:prstGeom prst="rect">
            <a:avLst/>
          </a:prstGeom>
          <a:noFill/>
        </p:spPr>
        <p:txBody>
          <a:bodyPr wrap="square" rtlCol="0">
            <a:spAutoFit/>
          </a:bodyPr>
          <a:lstStyle/>
          <a:p>
            <a:pPr marL="0" indent="0" algn="just" eaLnBrk="1" hangingPunct="1">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1、立项背景（不超过1000个汉字）</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0" indent="0" algn="just" eaLnBrk="1" hangingPunct="1">
              <a:buNone/>
            </a:pP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0" indent="0" algn="just" eaLnBrk="1" hangingPunct="1">
              <a:buNone/>
            </a:pPr>
            <a:r>
              <a:rPr lang="zh-CN" altLang="en-US" sz="2800" dirty="0">
                <a:solidFill>
                  <a:schemeClr val="accent1"/>
                </a:solidFill>
                <a:latin typeface="楷体_GB2312" panose="02010609030101010101" pitchFamily="1" charset="-122"/>
                <a:ea typeface="楷体_GB2312" panose="02010609030101010101" pitchFamily="1" charset="-122"/>
                <a:sym typeface="Arial" panose="020B0604020202020204" pitchFamily="34" charset="0"/>
              </a:rPr>
              <a:t>立项背景主要包括三个层次的内容：</a:t>
            </a:r>
          </a:p>
          <a:p>
            <a:pPr marL="0" indent="0" algn="just" eaLnBrk="1" hangingPunct="1">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  ★项目的适用领域或应用范围及立项目的意义；</a:t>
            </a: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algn="just" eaLnBrk="1" hangingPunct="1">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  </a:t>
            </a: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algn="just" eaLnBrk="1" hangingPunct="1">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  ★应引用国内外有关科学技术文献简明扼要地概述推荐项目立项时国内外相关科学研究或技术现状、主要技术经济指标、尚待解决的技术问题和难题及产品技术市场背景等；</a:t>
            </a: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algn="just" eaLnBrk="1" hangingPunct="1">
              <a:buNone/>
            </a:pP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algn="just" eaLnBrk="1" hangingPunct="1">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  ★本项目立项时的切入点及开展科研工作的内容。</a:t>
            </a: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algn="just" eaLnBrk="1" hangingPunct="1">
              <a:buNone/>
            </a:pPr>
            <a:endParaRPr lang="zh-CN" altLang="en-US" sz="2800" b="1" dirty="0"/>
          </a:p>
          <a:p>
            <a:pPr indent="0" eaLnBrk="1" hangingPunct="1">
              <a:buFont typeface="Monotype Sorts" pitchFamily="2" charset="2"/>
              <a:buNone/>
            </a:pP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pic>
        <p:nvPicPr>
          <p:cNvPr id="2" name="图片 1"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19812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项目详细内容</a:t>
            </a: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2" name="文本框 1"/>
          <p:cNvSpPr txBox="1"/>
          <p:nvPr/>
        </p:nvSpPr>
        <p:spPr>
          <a:xfrm>
            <a:off x="1713865" y="1160145"/>
            <a:ext cx="8896985" cy="4561205"/>
          </a:xfrm>
          <a:prstGeom prst="rect">
            <a:avLst/>
          </a:prstGeom>
          <a:noFill/>
        </p:spPr>
        <p:txBody>
          <a:bodyPr wrap="square" rtlCol="0">
            <a:spAutoFit/>
          </a:bodyPr>
          <a:lstStyle/>
          <a:p>
            <a:pPr marL="0" indent="0" eaLnBrk="1" hangingPunct="1">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2、详细科学技术内容</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0" indent="0" fontAlgn="auto">
              <a:lnSpc>
                <a:spcPts val="3760"/>
              </a:lnSpc>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   </a:t>
            </a:r>
            <a:r>
              <a:rPr lang="zh-CN" altLang="en-US" sz="2800" dirty="0">
                <a:solidFill>
                  <a:schemeClr val="accent1"/>
                </a:solidFill>
                <a:latin typeface="楷体_GB2312" panose="02010609030101010101" pitchFamily="1" charset="-122"/>
                <a:ea typeface="楷体_GB2312" panose="02010609030101010101" pitchFamily="1" charset="-122"/>
                <a:sym typeface="+mn-ea"/>
              </a:rPr>
              <a:t>是考核、评价该项目是否符合授奖条件的主要依据，本栏目应根据项目的主要内容进行叙述。</a:t>
            </a:r>
          </a:p>
          <a:p>
            <a:pPr marL="0" indent="0" fontAlgn="auto">
              <a:lnSpc>
                <a:spcPts val="3760"/>
              </a:lnSpc>
              <a:buNone/>
            </a:pP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fontAlgn="auto">
              <a:lnSpc>
                <a:spcPts val="3760"/>
              </a:lnSpc>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按申报项目的类型，主要包含以下三方面的内容：   </a:t>
            </a: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eaLnBrk="1" hangingPunct="1">
              <a:lnSpc>
                <a:spcPct val="130000"/>
              </a:lnSpc>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   ★总体思路；</a:t>
            </a: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eaLnBrk="1" hangingPunct="1">
              <a:lnSpc>
                <a:spcPct val="130000"/>
              </a:lnSpc>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   ★研究成果/技术方案与创新成果；</a:t>
            </a: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eaLnBrk="1" hangingPunct="1">
              <a:lnSpc>
                <a:spcPct val="130000"/>
              </a:lnSpc>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   ★实施效果。</a:t>
            </a:r>
            <a:endParaRPr lang="zh-CN" altLang="en-US" sz="2800" dirty="0">
              <a:solidFill>
                <a:schemeClr val="accent1"/>
              </a:solidFill>
              <a:latin typeface="楷体_GB2312" panose="02010609030101010101" pitchFamily="1" charset="-122"/>
              <a:ea typeface="楷体_GB2312" panose="02010609030101010101" pitchFamily="1" charset="-122"/>
            </a:endParaRPr>
          </a:p>
          <a:p>
            <a:endParaRPr lang="zh-CN" altLang="en-US" sz="2800" dirty="0">
              <a:solidFill>
                <a:schemeClr val="accent1"/>
              </a:solidFill>
              <a:latin typeface="楷体_GB2312" panose="02010609030101010101" pitchFamily="1" charset="-122"/>
              <a:ea typeface="楷体_GB2312" panose="02010609030101010101" pitchFamily="1" charset="-122"/>
            </a:endParaRPr>
          </a:p>
        </p:txBody>
      </p:sp>
      <p:pic>
        <p:nvPicPr>
          <p:cNvPr id="5" name="图片 4"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19812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项目详细内容</a:t>
            </a:r>
          </a:p>
        </p:txBody>
      </p:sp>
      <p:sp>
        <p:nvSpPr>
          <p:cNvPr id="4" name="文本框 3"/>
          <p:cNvSpPr txBox="1"/>
          <p:nvPr/>
        </p:nvSpPr>
        <p:spPr>
          <a:xfrm>
            <a:off x="1126490" y="1522095"/>
            <a:ext cx="10514965" cy="3063875"/>
          </a:xfrm>
          <a:prstGeom prst="rect">
            <a:avLst/>
          </a:prstGeom>
          <a:noFill/>
        </p:spPr>
        <p:txBody>
          <a:bodyPr wrap="square" rtlCol="0">
            <a:spAutoFit/>
          </a:bodyPr>
          <a:lstStyle/>
          <a:p>
            <a:pPr marL="0" indent="0" eaLnBrk="1" hangingPunct="1">
              <a:lnSpc>
                <a:spcPct val="90000"/>
              </a:lnSpc>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3、发现、发明及创新点（不超过500个汉字）</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0" indent="0" eaLnBrk="1" hangingPunct="1">
              <a:lnSpc>
                <a:spcPct val="150000"/>
              </a:lnSpc>
              <a:buFont typeface="Monotype Sorts" pitchFamily="2" charset="2"/>
              <a:buNone/>
            </a:pPr>
            <a:r>
              <a:rPr lang="zh-CN" altLang="en-US" sz="2800" dirty="0">
                <a:solidFill>
                  <a:schemeClr val="accent1"/>
                </a:solidFill>
                <a:latin typeface="楷体_GB2312" panose="02010609030101010101" pitchFamily="1" charset="-122"/>
                <a:ea typeface="楷体_GB2312" panose="02010609030101010101" pitchFamily="1" charset="-122"/>
                <a:sym typeface="仿宋_GB2312" panose="02010609030101010101" pitchFamily="1" charset="-122"/>
              </a:rPr>
              <a:t>★</a:t>
            </a:r>
            <a:r>
              <a:rPr lang="zh-CN" altLang="en-US" sz="2800" dirty="0">
                <a:solidFill>
                  <a:schemeClr val="accent1"/>
                </a:solidFill>
                <a:latin typeface="楷体_GB2312" panose="02010609030101010101" pitchFamily="1" charset="-122"/>
                <a:ea typeface="楷体_GB2312" panose="02010609030101010101" pitchFamily="1" charset="-122"/>
                <a:sym typeface="+mn-ea"/>
              </a:rPr>
              <a:t>主要技术内容的高度浓缩和提炼；</a:t>
            </a: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eaLnBrk="1" hangingPunct="1">
              <a:lnSpc>
                <a:spcPct val="150000"/>
              </a:lnSpc>
              <a:buFont typeface="Monotype Sorts" pitchFamily="2" charset="2"/>
              <a:buNone/>
            </a:pPr>
            <a:r>
              <a:rPr lang="zh-CN" altLang="en-US" sz="2800" dirty="0">
                <a:solidFill>
                  <a:schemeClr val="accent1"/>
                </a:solidFill>
                <a:latin typeface="楷体_GB2312" panose="02010609030101010101" pitchFamily="1" charset="-122"/>
                <a:ea typeface="楷体_GB2312" panose="02010609030101010101" pitchFamily="1" charset="-122"/>
                <a:sym typeface="仿宋_GB2312" panose="02010609030101010101" pitchFamily="1" charset="-122"/>
              </a:rPr>
              <a:t>★</a:t>
            </a:r>
            <a:r>
              <a:rPr lang="zh-CN" altLang="en-US" sz="2800" dirty="0">
                <a:solidFill>
                  <a:schemeClr val="accent1"/>
                </a:solidFill>
                <a:latin typeface="楷体_GB2312" panose="02010609030101010101" pitchFamily="1" charset="-122"/>
                <a:ea typeface="楷体_GB2312" panose="02010609030101010101" pitchFamily="1" charset="-122"/>
                <a:sym typeface="+mn-ea"/>
              </a:rPr>
              <a:t>不要只写技术指标而应重点写实现技术指标先进性的</a:t>
            </a:r>
            <a:r>
              <a:rPr lang="zh-CN" altLang="en-US" sz="2800" u="sng" dirty="0">
                <a:solidFill>
                  <a:schemeClr val="accent1"/>
                </a:solidFill>
                <a:latin typeface="楷体_GB2312" panose="02010609030101010101" pitchFamily="1" charset="-122"/>
                <a:ea typeface="楷体_GB2312" panose="02010609030101010101" pitchFamily="1" charset="-122"/>
                <a:sym typeface="+mn-ea"/>
              </a:rPr>
              <a:t>技术措施和</a:t>
            </a:r>
          </a:p>
          <a:p>
            <a:pPr marL="0" indent="0" eaLnBrk="1" hangingPunct="1">
              <a:lnSpc>
                <a:spcPct val="150000"/>
              </a:lnSpc>
              <a:buFont typeface="Monotype Sorts" pitchFamily="2" charset="2"/>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  </a:t>
            </a:r>
            <a:r>
              <a:rPr lang="zh-CN" altLang="en-US" sz="2800" u="sng" dirty="0">
                <a:solidFill>
                  <a:schemeClr val="accent1"/>
                </a:solidFill>
                <a:latin typeface="楷体_GB2312" panose="02010609030101010101" pitchFamily="1" charset="-122"/>
                <a:ea typeface="楷体_GB2312" panose="02010609030101010101" pitchFamily="1" charset="-122"/>
                <a:sym typeface="+mn-ea"/>
              </a:rPr>
              <a:t>途径；</a:t>
            </a:r>
            <a:endParaRPr lang="zh-CN" altLang="en-US" sz="2800" u="sng" dirty="0">
              <a:solidFill>
                <a:schemeClr val="accent1"/>
              </a:solidFill>
              <a:latin typeface="楷体_GB2312" panose="02010609030101010101" pitchFamily="1" charset="-122"/>
              <a:ea typeface="楷体_GB2312" panose="02010609030101010101" pitchFamily="1" charset="-122"/>
            </a:endParaRPr>
          </a:p>
          <a:p>
            <a:pPr marL="0" indent="0" eaLnBrk="1" hangingPunct="1">
              <a:lnSpc>
                <a:spcPct val="150000"/>
              </a:lnSpc>
              <a:buFont typeface="Monotype Sorts" pitchFamily="2" charset="2"/>
              <a:buNone/>
            </a:pPr>
            <a:r>
              <a:rPr lang="zh-CN" altLang="en-US" sz="2800" dirty="0">
                <a:solidFill>
                  <a:schemeClr val="accent1"/>
                </a:solidFill>
                <a:latin typeface="楷体_GB2312" panose="02010609030101010101" pitchFamily="1" charset="-122"/>
                <a:ea typeface="楷体_GB2312" panose="02010609030101010101" pitchFamily="1" charset="-122"/>
                <a:sym typeface="仿宋_GB2312" panose="02010609030101010101" pitchFamily="1" charset="-122"/>
              </a:rPr>
              <a:t>★</a:t>
            </a:r>
            <a:r>
              <a:rPr lang="zh-CN" altLang="en-US" sz="2800" dirty="0">
                <a:solidFill>
                  <a:schemeClr val="accent1"/>
                </a:solidFill>
                <a:latin typeface="楷体_GB2312" panose="02010609030101010101" pitchFamily="1" charset="-122"/>
                <a:ea typeface="楷体_GB2312" panose="02010609030101010101" pitchFamily="1" charset="-122"/>
                <a:sym typeface="+mn-ea"/>
              </a:rPr>
              <a:t>发现点、发明点、创新点填写要简练，一般不超过3—5个。</a:t>
            </a:r>
            <a:endParaRPr lang="zh-CN" altLang="en-US" sz="2800" dirty="0">
              <a:solidFill>
                <a:schemeClr val="accent1"/>
              </a:solidFill>
              <a:latin typeface="楷体_GB2312" panose="02010609030101010101" pitchFamily="1" charset="-122"/>
              <a:ea typeface="楷体_GB2312" panose="02010609030101010101" pitchFamily="1" charset="-122"/>
            </a:endParaRPr>
          </a:p>
        </p:txBody>
      </p:sp>
      <p:pic>
        <p:nvPicPr>
          <p:cNvPr id="2" name="图片 1"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6477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项目详细内容</a:t>
            </a:r>
          </a:p>
        </p:txBody>
      </p:sp>
      <p:sp>
        <p:nvSpPr>
          <p:cNvPr id="4" name="文本框 3"/>
          <p:cNvSpPr txBox="1"/>
          <p:nvPr/>
        </p:nvSpPr>
        <p:spPr>
          <a:xfrm>
            <a:off x="884555" y="1125220"/>
            <a:ext cx="11089005" cy="4787265"/>
          </a:xfrm>
          <a:prstGeom prst="rect">
            <a:avLst/>
          </a:prstGeom>
          <a:noFill/>
        </p:spPr>
        <p:txBody>
          <a:bodyPr wrap="square" rtlCol="0">
            <a:spAutoFit/>
          </a:bodyPr>
          <a:lstStyle/>
          <a:p>
            <a:pPr marL="0" indent="0" eaLnBrk="1" hangingPunct="1">
              <a:lnSpc>
                <a:spcPct val="90000"/>
              </a:lnSpc>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4、保密要点（不超过100个汉字）</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0" indent="0" eaLnBrk="1" hangingPunct="1">
              <a:lnSpc>
                <a:spcPct val="150000"/>
              </a:lnSpc>
              <a:buFont typeface="Monotype Sorts" pitchFamily="2" charset="2"/>
              <a:buNone/>
            </a:pPr>
            <a:r>
              <a:rPr lang="zh-CN" altLang="en-US" sz="2800" dirty="0">
                <a:solidFill>
                  <a:schemeClr val="accent1"/>
                </a:solidFill>
                <a:latin typeface="楷体_GB2312" panose="02010609030101010101" pitchFamily="1" charset="-122"/>
                <a:ea typeface="楷体_GB2312" panose="02010609030101010101" pitchFamily="1" charset="-122"/>
                <a:sym typeface="仿宋_GB2312" panose="02010609030101010101" pitchFamily="1" charset="-122"/>
              </a:rPr>
              <a:t>   科学</a:t>
            </a:r>
            <a:r>
              <a:rPr lang="zh-CN" altLang="en-US" sz="2800" dirty="0">
                <a:solidFill>
                  <a:schemeClr val="accent1"/>
                </a:solidFill>
                <a:latin typeface="楷体_GB2312" panose="02010609030101010101" pitchFamily="1" charset="-122"/>
                <a:ea typeface="楷体_GB2312" panose="02010609030101010101" pitchFamily="1" charset="-122"/>
                <a:sym typeface="+mn-ea"/>
              </a:rPr>
              <a:t>技术内容中需要保密的详细技术内容 </a:t>
            </a:r>
          </a:p>
          <a:p>
            <a:pPr marL="0" indent="0" eaLnBrk="1" hangingPunct="1">
              <a:lnSpc>
                <a:spcPct val="150000"/>
              </a:lnSpc>
              <a:buFont typeface="Monotype Sorts" pitchFamily="2" charset="2"/>
              <a:buNone/>
            </a:pPr>
            <a:endParaRPr lang="zh-CN" altLang="en-US" sz="2800" dirty="0">
              <a:solidFill>
                <a:schemeClr val="accent1"/>
              </a:solidFill>
              <a:latin typeface="楷体_GB2312" panose="02010609030101010101" pitchFamily="1" charset="-122"/>
              <a:ea typeface="楷体_GB2312" panose="02010609030101010101" pitchFamily="1" charset="-122"/>
            </a:endParaRPr>
          </a:p>
          <a:p>
            <a:pPr marL="0" indent="0" eaLnBrk="1" hangingPunct="1">
              <a:buClr>
                <a:srgbClr val="87A452"/>
              </a:buClr>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5、与当前国内外同类研究、同类技术的综合比较（不超过800个汉字）</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0" indent="0" eaLnBrk="1" hangingPunct="1">
              <a:lnSpc>
                <a:spcPct val="150000"/>
              </a:lnSpc>
              <a:buClr>
                <a:srgbClr val="87A452"/>
              </a:buClr>
              <a:buNone/>
            </a:pPr>
            <a:r>
              <a:rPr lang="zh-CN" altLang="en-US" sz="2800" dirty="0">
                <a:solidFill>
                  <a:schemeClr val="accent1"/>
                </a:solidFill>
                <a:latin typeface="楷体_GB2312" panose="02010609030101010101" pitchFamily="1" charset="-122"/>
                <a:ea typeface="楷体_GB2312" panose="02010609030101010101" pitchFamily="1" charset="-122"/>
                <a:sym typeface="+mn-ea"/>
              </a:rPr>
              <a:t>   应就推荐项目的总体科学技术水平，主要技术经济指标和总体科学技术水平同当前国内外最先进的同类研究和同类技术水平进行全面比较，加以综合叙述、并指出存在的问题及改进措施。必要时可列表说明。</a:t>
            </a:r>
            <a:r>
              <a:rPr lang="zh-CN" altLang="en-US" sz="2800" b="1" dirty="0">
                <a:solidFill>
                  <a:schemeClr val="accent1"/>
                </a:solidFill>
                <a:latin typeface="楷体_GB2312" panose="02010609030101010101" pitchFamily="1" charset="-122"/>
                <a:ea typeface="楷体_GB2312" panose="02010609030101010101" pitchFamily="1" charset="-122"/>
                <a:sym typeface="+mn-ea"/>
              </a:rPr>
              <a:t>比较要恰如其分，不能夸大自己或贬低他人成果水平。</a:t>
            </a:r>
            <a:endParaRPr lang="zh-CN" altLang="en-US" sz="2800" dirty="0">
              <a:solidFill>
                <a:schemeClr val="accent1"/>
              </a:solidFill>
              <a:latin typeface="楷体_GB2312" panose="02010609030101010101" pitchFamily="1" charset="-122"/>
              <a:ea typeface="楷体_GB2312" panose="02010609030101010101" pitchFamily="1" charset="-122"/>
            </a:endParaRPr>
          </a:p>
        </p:txBody>
      </p:sp>
      <p:pic>
        <p:nvPicPr>
          <p:cNvPr id="2" name="图片 1"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99615" y="8509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项目详细内容</a:t>
            </a: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pic>
        <p:nvPicPr>
          <p:cNvPr id="5" name="图片 4" descr="应用证明"/>
          <p:cNvPicPr>
            <a:picLocks noChangeAspect="1"/>
          </p:cNvPicPr>
          <p:nvPr/>
        </p:nvPicPr>
        <p:blipFill>
          <a:blip r:embed="rId4" cstate="print"/>
          <a:stretch>
            <a:fillRect/>
          </a:stretch>
        </p:blipFill>
        <p:spPr>
          <a:xfrm>
            <a:off x="6684135" y="85090"/>
            <a:ext cx="5209540" cy="6660515"/>
          </a:xfrm>
          <a:prstGeom prst="rect">
            <a:avLst/>
          </a:prstGeom>
        </p:spPr>
      </p:pic>
      <p:sp>
        <p:nvSpPr>
          <p:cNvPr id="6" name="文本框 5"/>
          <p:cNvSpPr txBox="1"/>
          <p:nvPr/>
        </p:nvSpPr>
        <p:spPr>
          <a:xfrm>
            <a:off x="963134" y="825840"/>
            <a:ext cx="5721001" cy="5016758"/>
          </a:xfrm>
          <a:prstGeom prst="rect">
            <a:avLst/>
          </a:prstGeom>
          <a:noFill/>
        </p:spPr>
        <p:txBody>
          <a:bodyPr wrap="square" rtlCol="0">
            <a:spAutoFit/>
          </a:bodyPr>
          <a:lstStyle/>
          <a:p>
            <a:pPr indent="0" eaLnBrk="1" hangingPunct="1">
              <a:buFont typeface="Arial" panose="020B0604020202020204" pitchFamily="34" charset="0"/>
              <a:buNone/>
            </a:pPr>
            <a:r>
              <a:rPr lang="zh-CN" altLang="en-US" sz="2000" b="1" dirty="0">
                <a:solidFill>
                  <a:schemeClr val="accent1"/>
                </a:solidFill>
                <a:latin typeface="楷体_GB2312" panose="02010609030101010101" pitchFamily="1" charset="-122"/>
                <a:ea typeface="楷体_GB2312" panose="02010609030101010101" pitchFamily="1" charset="-122"/>
                <a:sym typeface="+mn-ea"/>
              </a:rPr>
              <a:t>6、应用情况（不超过1000字）</a:t>
            </a:r>
          </a:p>
          <a:p>
            <a:pPr indent="0" eaLnBrk="1" hangingPunct="1">
              <a:buFont typeface="Arial" panose="020B0604020202020204" pitchFamily="34" charset="0"/>
              <a:buNone/>
            </a:pPr>
            <a:endParaRPr lang="zh-CN" altLang="en-US" sz="2000" dirty="0">
              <a:solidFill>
                <a:schemeClr val="accent1"/>
              </a:solidFill>
              <a:latin typeface="楷体_GB2312" panose="02010609030101010101" pitchFamily="1" charset="-122"/>
              <a:ea typeface="楷体_GB2312" panose="02010609030101010101" pitchFamily="1" charset="-122"/>
              <a:sym typeface="+mn-ea"/>
            </a:endParaRPr>
          </a:p>
          <a:p>
            <a:pPr indent="0" eaLnBrk="1" hangingPunct="1">
              <a:buNone/>
            </a:pPr>
            <a:r>
              <a:rPr lang="zh-CN" altLang="en-US" sz="2000" dirty="0" smtClean="0">
                <a:solidFill>
                  <a:schemeClr val="accent1"/>
                </a:solidFill>
                <a:latin typeface="楷体_GB2312" panose="02010609030101010101" pitchFamily="1" charset="-122"/>
                <a:ea typeface="楷体_GB2312" panose="02010609030101010101" pitchFamily="1" charset="-122"/>
                <a:sym typeface="+mn-ea"/>
              </a:rPr>
              <a:t>    应</a:t>
            </a:r>
            <a:r>
              <a:rPr lang="zh-CN" altLang="en-US" sz="2000" dirty="0">
                <a:solidFill>
                  <a:schemeClr val="accent1"/>
                </a:solidFill>
                <a:latin typeface="楷体_GB2312" panose="02010609030101010101" pitchFamily="1" charset="-122"/>
                <a:ea typeface="楷体_GB2312" panose="02010609030101010101" pitchFamily="1" charset="-122"/>
                <a:sym typeface="+mn-ea"/>
              </a:rPr>
              <a:t>就该项目的科学结论在国内外公开发行的书刊中的评价及引用情况进行阐述，或就该项目的应用、</a:t>
            </a:r>
            <a:r>
              <a:rPr lang="zh-CN" altLang="en-US" sz="2000" dirty="0" smtClean="0">
                <a:solidFill>
                  <a:schemeClr val="accent1"/>
                </a:solidFill>
                <a:latin typeface="楷体_GB2312" panose="02010609030101010101" pitchFamily="1" charset="-122"/>
                <a:ea typeface="楷体_GB2312" panose="02010609030101010101" pitchFamily="1" charset="-122"/>
                <a:sym typeface="+mn-ea"/>
              </a:rPr>
              <a:t>推广及</a:t>
            </a:r>
            <a:r>
              <a:rPr lang="zh-CN" altLang="en-US" sz="2000" dirty="0">
                <a:solidFill>
                  <a:schemeClr val="accent1"/>
                </a:solidFill>
                <a:latin typeface="楷体_GB2312" panose="02010609030101010101" pitchFamily="1" charset="-122"/>
                <a:ea typeface="楷体_GB2312" panose="02010609030101010101" pitchFamily="1" charset="-122"/>
                <a:sym typeface="+mn-ea"/>
              </a:rPr>
              <a:t>预期应用前景进行阐述（</a:t>
            </a:r>
            <a:r>
              <a:rPr lang="zh-CN" altLang="en-US" sz="2000" dirty="0">
                <a:solidFill>
                  <a:srgbClr val="FD5C0C"/>
                </a:solidFill>
                <a:latin typeface="楷体_GB2312" panose="02010609030101010101" pitchFamily="1" charset="-122"/>
                <a:ea typeface="楷体_GB2312" panose="02010609030101010101" pitchFamily="1" charset="-122"/>
                <a:sym typeface="+mn-ea"/>
              </a:rPr>
              <a:t>在推荐书中任何部分出现的论文他引统计次数，必须是上述不超过20篇主要论文的他引统计情况，其他论文的他引统计情况不得列入或出现在推荐书中</a:t>
            </a:r>
            <a:r>
              <a:rPr lang="zh-CN" altLang="en-US" sz="2000" dirty="0">
                <a:solidFill>
                  <a:schemeClr val="accent1"/>
                </a:solidFill>
                <a:latin typeface="楷体_GB2312" panose="02010609030101010101" pitchFamily="1" charset="-122"/>
                <a:ea typeface="楷体_GB2312" panose="02010609030101010101" pitchFamily="1" charset="-122"/>
                <a:sym typeface="+mn-ea"/>
              </a:rPr>
              <a:t>）。</a:t>
            </a:r>
          </a:p>
          <a:p>
            <a:pPr indent="0" eaLnBrk="1" hangingPunct="1">
              <a:buNone/>
            </a:pPr>
            <a:endParaRPr lang="zh-CN" altLang="en-US" sz="2000" dirty="0">
              <a:solidFill>
                <a:schemeClr val="accent1"/>
              </a:solidFill>
              <a:latin typeface="楷体_GB2312" panose="02010609030101010101" pitchFamily="1" charset="-122"/>
              <a:ea typeface="楷体_GB2312" panose="02010609030101010101" pitchFamily="1" charset="-122"/>
            </a:endParaRPr>
          </a:p>
          <a:p>
            <a:pPr indent="0" eaLnBrk="1" hangingPunct="1">
              <a:buNone/>
            </a:pPr>
            <a:r>
              <a:rPr lang="zh-CN" altLang="en-US" sz="2000" dirty="0" smtClean="0">
                <a:solidFill>
                  <a:schemeClr val="accent1"/>
                </a:solidFill>
                <a:latin typeface="楷体_GB2312" panose="02010609030101010101" pitchFamily="1" charset="-122"/>
                <a:ea typeface="楷体_GB2312" panose="02010609030101010101" pitchFamily="1" charset="-122"/>
                <a:sym typeface="+mn-ea"/>
              </a:rPr>
              <a:t>    </a:t>
            </a:r>
            <a:r>
              <a:rPr lang="zh-CN" altLang="en-US" sz="2000" u="sng" dirty="0" smtClean="0">
                <a:solidFill>
                  <a:schemeClr val="accent1"/>
                </a:solidFill>
                <a:latin typeface="楷体_GB2312" panose="02010609030101010101" pitchFamily="1" charset="-122"/>
                <a:ea typeface="楷体_GB2312" panose="02010609030101010101" pitchFamily="1" charset="-122"/>
                <a:sym typeface="+mn-ea"/>
              </a:rPr>
              <a:t>应</a:t>
            </a:r>
            <a:r>
              <a:rPr lang="zh-CN" altLang="en-US" sz="2000" u="sng" dirty="0">
                <a:solidFill>
                  <a:schemeClr val="accent1"/>
                </a:solidFill>
                <a:latin typeface="楷体_GB2312" panose="02010609030101010101" pitchFamily="1" charset="-122"/>
                <a:ea typeface="楷体_GB2312" panose="02010609030101010101" pitchFamily="1" charset="-122"/>
                <a:sym typeface="+mn-ea"/>
              </a:rPr>
              <a:t>列出应用单位目录</a:t>
            </a:r>
            <a:r>
              <a:rPr lang="zh-CN" altLang="en-US" sz="2000" dirty="0">
                <a:solidFill>
                  <a:schemeClr val="accent1"/>
                </a:solidFill>
                <a:latin typeface="楷体_GB2312" panose="02010609030101010101" pitchFamily="1" charset="-122"/>
                <a:ea typeface="楷体_GB2312" panose="02010609030101010101" pitchFamily="1" charset="-122"/>
                <a:sym typeface="+mn-ea"/>
              </a:rPr>
              <a:t>，包括应用单位名称、联系人、联系电话、应用起始时间、</a:t>
            </a:r>
            <a:r>
              <a:rPr lang="zh-CN" altLang="en-US" sz="2000" dirty="0" smtClean="0">
                <a:solidFill>
                  <a:schemeClr val="accent1"/>
                </a:solidFill>
                <a:latin typeface="楷体_GB2312" panose="02010609030101010101" pitchFamily="1" charset="-122"/>
                <a:ea typeface="楷体_GB2312" panose="02010609030101010101" pitchFamily="1" charset="-122"/>
                <a:sym typeface="+mn-ea"/>
              </a:rPr>
              <a:t>应用技术</a:t>
            </a:r>
            <a:r>
              <a:rPr lang="zh-CN" altLang="en-US" sz="2000" dirty="0">
                <a:solidFill>
                  <a:schemeClr val="accent1"/>
                </a:solidFill>
                <a:latin typeface="楷体_GB2312" panose="02010609030101010101" pitchFamily="1" charset="-122"/>
                <a:ea typeface="楷体_GB2312" panose="02010609030101010101" pitchFamily="1" charset="-122"/>
                <a:sym typeface="+mn-ea"/>
              </a:rPr>
              <a:t>的</a:t>
            </a:r>
            <a:r>
              <a:rPr lang="zh-CN" altLang="en-US" sz="2000" dirty="0" smtClean="0">
                <a:solidFill>
                  <a:schemeClr val="accent1"/>
                </a:solidFill>
                <a:latin typeface="楷体_GB2312" panose="02010609030101010101" pitchFamily="1" charset="-122"/>
                <a:ea typeface="楷体_GB2312" panose="02010609030101010101" pitchFamily="1" charset="-122"/>
                <a:sym typeface="+mn-ea"/>
              </a:rPr>
              <a:t>经济</a:t>
            </a:r>
            <a:r>
              <a:rPr lang="zh-CN" altLang="en-US" sz="2000" dirty="0">
                <a:solidFill>
                  <a:schemeClr val="accent1"/>
                </a:solidFill>
                <a:latin typeface="楷体_GB2312" panose="02010609030101010101" pitchFamily="1" charset="-122"/>
                <a:ea typeface="楷体_GB2312" panose="02010609030101010101" pitchFamily="1" charset="-122"/>
                <a:sym typeface="+mn-ea"/>
              </a:rPr>
              <a:t>或社会效益，</a:t>
            </a:r>
            <a:r>
              <a:rPr lang="zh-CN" altLang="en-US" sz="2000" u="sng" dirty="0">
                <a:solidFill>
                  <a:schemeClr val="accent1"/>
                </a:solidFill>
                <a:latin typeface="楷体_GB2312" panose="02010609030101010101" pitchFamily="1" charset="-122"/>
                <a:ea typeface="楷体_GB2312" panose="02010609030101010101" pitchFamily="1" charset="-122"/>
                <a:sym typeface="+mn-ea"/>
              </a:rPr>
              <a:t>并在附件中提供应用证明材料</a:t>
            </a:r>
            <a:r>
              <a:rPr lang="zh-CN" altLang="en-US" sz="2000" dirty="0">
                <a:solidFill>
                  <a:schemeClr val="accent1"/>
                </a:solidFill>
                <a:latin typeface="楷体_GB2312" panose="02010609030101010101" pitchFamily="1" charset="-122"/>
                <a:ea typeface="楷体_GB2312" panose="02010609030101010101" pitchFamily="1" charset="-122"/>
                <a:sym typeface="+mn-ea"/>
              </a:rPr>
              <a:t>。</a:t>
            </a:r>
          </a:p>
          <a:p>
            <a:pPr indent="0" eaLnBrk="1" hangingPunct="1">
              <a:buNone/>
            </a:pPr>
            <a:endParaRPr lang="zh-CN" altLang="en-US" sz="2000" dirty="0">
              <a:solidFill>
                <a:schemeClr val="accent1"/>
              </a:solidFill>
              <a:latin typeface="楷体_GB2312" panose="02010609030101010101" pitchFamily="1" charset="-122"/>
              <a:ea typeface="楷体_GB2312" panose="02010609030101010101" pitchFamily="1" charset="-122"/>
              <a:sym typeface="+mn-ea"/>
            </a:endParaRPr>
          </a:p>
          <a:p>
            <a:pPr indent="0" eaLnBrk="1" hangingPunct="1">
              <a:buNone/>
            </a:pPr>
            <a:r>
              <a:rPr lang="zh-CN" altLang="en-US" sz="2000" dirty="0">
                <a:solidFill>
                  <a:schemeClr val="accent1"/>
                </a:solidFill>
                <a:latin typeface="楷体_GB2312" panose="02010609030101010101" pitchFamily="1" charset="-122"/>
                <a:ea typeface="楷体_GB2312" panose="02010609030101010101" pitchFamily="1" charset="-122"/>
                <a:sym typeface="+mn-ea"/>
              </a:rPr>
              <a:t> </a:t>
            </a:r>
            <a:r>
              <a:rPr lang="zh-CN" altLang="en-US" sz="2000" dirty="0" smtClean="0">
                <a:solidFill>
                  <a:schemeClr val="accent1"/>
                </a:solidFill>
                <a:latin typeface="楷体_GB2312" panose="02010609030101010101" pitchFamily="1" charset="-122"/>
                <a:ea typeface="楷体_GB2312" panose="02010609030101010101" pitchFamily="1" charset="-122"/>
                <a:sym typeface="+mn-ea"/>
              </a:rPr>
              <a:t>   简要</a:t>
            </a:r>
            <a:r>
              <a:rPr lang="zh-CN" altLang="en-US" sz="2000" dirty="0">
                <a:solidFill>
                  <a:schemeClr val="accent1"/>
                </a:solidFill>
                <a:latin typeface="楷体_GB2312" panose="02010609030101010101" pitchFamily="1" charset="-122"/>
                <a:ea typeface="楷体_GB2312" panose="02010609030101010101" pitchFamily="1" charset="-122"/>
                <a:sym typeface="+mn-ea"/>
              </a:rPr>
              <a:t>说明项目相关内容参加学术交流情况以及在人才培养方面作出的成就</a:t>
            </a:r>
            <a:endParaRPr lang="zh-CN" altLang="en-US" sz="2000" dirty="0"/>
          </a:p>
        </p:txBody>
      </p:sp>
      <p:pic>
        <p:nvPicPr>
          <p:cNvPr id="8" name="图片 7" descr="logo(绿)"/>
          <p:cNvPicPr>
            <a:picLocks noChangeAspect="1"/>
          </p:cNvPicPr>
          <p:nvPr/>
        </p:nvPicPr>
        <p:blipFill>
          <a:blip r:embed="rId5"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1761132" y="2473688"/>
            <a:ext cx="1531941" cy="1151165"/>
          </a:xfrm>
          <a:prstGeom prst="rect">
            <a:avLst/>
          </a:prstGeom>
          <a:noFill/>
        </p:spPr>
        <p:txBody>
          <a:bodyPr wrap="square" rtlCol="0" anchor="ctr" anchorCtr="0">
            <a:normAutofit/>
          </a:bodyPr>
          <a:lstStyle/>
          <a:p>
            <a:pPr algn="ctr"/>
            <a:r>
              <a:rPr lang="en-US" altLang="zh-TW" sz="6600" dirty="0">
                <a:solidFill>
                  <a:schemeClr val="tx2"/>
                </a:solidFill>
              </a:rPr>
              <a:t>01/</a:t>
            </a:r>
            <a:endParaRPr lang="zh-TW" altLang="en-US" sz="6600" dirty="0">
              <a:solidFill>
                <a:schemeClr val="tx2"/>
              </a:solidFill>
            </a:endParaRPr>
          </a:p>
        </p:txBody>
      </p:sp>
      <p:sp>
        <p:nvSpPr>
          <p:cNvPr id="14" name="文本框 13"/>
          <p:cNvSpPr txBox="1"/>
          <p:nvPr>
            <p:custDataLst>
              <p:tags r:id="rId3"/>
            </p:custDataLst>
          </p:nvPr>
        </p:nvSpPr>
        <p:spPr>
          <a:xfrm>
            <a:off x="3293110" y="2592070"/>
            <a:ext cx="7689850" cy="915670"/>
          </a:xfrm>
          <a:prstGeom prst="rect">
            <a:avLst/>
          </a:prstGeom>
        </p:spPr>
        <p:txBody>
          <a:bodyPr wrap="square" anchor="ctr" anchorCtr="0">
            <a:noAutofit/>
          </a:bodyPr>
          <a:lstStyle>
            <a:defPPr>
              <a:defRPr lang="zh-CN"/>
            </a:defPPr>
            <a:lvl1pPr>
              <a:defRPr sz="2000"/>
            </a:lvl1pPr>
          </a:lstStyle>
          <a:p>
            <a:r>
              <a:rPr lang="zh-CN" altLang="zh-CN" sz="4800" b="1" smtClean="0">
                <a:solidFill>
                  <a:schemeClr val="tx2"/>
                </a:solidFill>
                <a:latin typeface="+mj-lt"/>
                <a:ea typeface="+mj-ea"/>
                <a:cs typeface="+mj-cs"/>
                <a:sym typeface="+mn-ea"/>
              </a:rPr>
              <a:t>推荐书及附件材料基本要求</a:t>
            </a:r>
            <a:endParaRPr lang="zh-CN" altLang="zh-CN" sz="4800" b="1" dirty="0" smtClean="0">
              <a:solidFill>
                <a:schemeClr val="tx2"/>
              </a:solidFill>
              <a:latin typeface="+mj-lt"/>
              <a:ea typeface="+mj-ea"/>
              <a:cs typeface="+mj-cs"/>
              <a:sym typeface="+mn-ea"/>
            </a:endParaRPr>
          </a:p>
        </p:txBody>
      </p:sp>
      <p:pic>
        <p:nvPicPr>
          <p:cNvPr id="2" name="图片 1" descr="logo(绿)"/>
          <p:cNvPicPr>
            <a:picLocks noChangeAspect="1"/>
          </p:cNvPicPr>
          <p:nvPr/>
        </p:nvPicPr>
        <p:blipFill>
          <a:blip r:embed="rId6"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19812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项目详细内容</a:t>
            </a: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5" name="文本框 4"/>
          <p:cNvSpPr txBox="1"/>
          <p:nvPr/>
        </p:nvSpPr>
        <p:spPr>
          <a:xfrm>
            <a:off x="1776015" y="1056005"/>
            <a:ext cx="8333105" cy="5570756"/>
          </a:xfrm>
          <a:prstGeom prst="rect">
            <a:avLst/>
          </a:prstGeom>
          <a:noFill/>
        </p:spPr>
        <p:txBody>
          <a:bodyPr wrap="square" rtlCol="0">
            <a:spAutoFit/>
          </a:bodyPr>
          <a:lstStyle/>
          <a:p>
            <a:pPr marL="0" indent="0" eaLnBrk="1" hangingPunct="1">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7、经济效益</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342900" indent="-342900" eaLnBrk="1" hangingPunct="1">
              <a:lnSpc>
                <a:spcPct val="150000"/>
              </a:lnSpc>
              <a:buFont typeface="Arial" panose="020B0604020202020204" pitchFamily="34" charset="0"/>
              <a:buChar char="•"/>
            </a:pPr>
            <a:r>
              <a:rPr lang="zh-CN" altLang="en-US" sz="2400" dirty="0">
                <a:solidFill>
                  <a:schemeClr val="accent1"/>
                </a:solidFill>
                <a:latin typeface="楷体_GB2312" panose="02010609030101010101" pitchFamily="1" charset="-122"/>
                <a:ea typeface="楷体_GB2312" panose="02010609030101010101" pitchFamily="1" charset="-122"/>
                <a:sym typeface="+mn-ea"/>
              </a:rPr>
              <a:t>应以主要生产、应用单位财务部门核准的数额为基本依据；</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342900" indent="-342900" eaLnBrk="1" hangingPunct="1">
              <a:lnSpc>
                <a:spcPct val="150000"/>
              </a:lnSpc>
              <a:buFont typeface="Arial" panose="020B0604020202020204" pitchFamily="34" charset="0"/>
              <a:buChar char="•"/>
            </a:pPr>
            <a:r>
              <a:rPr lang="zh-CN" altLang="en-US" sz="2400" dirty="0">
                <a:solidFill>
                  <a:schemeClr val="accent1"/>
                </a:solidFill>
                <a:latin typeface="楷体_GB2312" panose="02010609030101010101" pitchFamily="1" charset="-122"/>
                <a:ea typeface="楷体_GB2312" panose="02010609030101010101" pitchFamily="1" charset="-122"/>
                <a:sym typeface="+mn-ea"/>
              </a:rPr>
              <a:t>切实反映采用该项目后推荐前三年所取得的新增直接效益；</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342900" indent="-342900" eaLnBrk="1" hangingPunct="1">
              <a:lnSpc>
                <a:spcPct val="150000"/>
              </a:lnSpc>
              <a:buFont typeface="Arial" panose="020B0604020202020204" pitchFamily="34" charset="0"/>
              <a:buChar char="•"/>
            </a:pPr>
            <a:r>
              <a:rPr lang="zh-CN" altLang="en-US" sz="2400" dirty="0">
                <a:solidFill>
                  <a:schemeClr val="accent1"/>
                </a:solidFill>
                <a:latin typeface="楷体_GB2312" panose="02010609030101010101" pitchFamily="1" charset="-122"/>
                <a:ea typeface="楷体_GB2312" panose="02010609030101010101" pitchFamily="1" charset="-122"/>
                <a:sym typeface="+mn-ea"/>
              </a:rPr>
              <a:t>具体列出各项效益额的计算方法和依据。</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0" indent="0" eaLnBrk="1" hangingPunct="1">
              <a:buNone/>
            </a:pPr>
            <a:endParaRPr lang="zh-CN" altLang="en-US" sz="2400" dirty="0">
              <a:solidFill>
                <a:schemeClr val="accent1"/>
              </a:solidFill>
              <a:latin typeface="楷体_GB2312" panose="02010609030101010101" pitchFamily="1" charset="-122"/>
              <a:ea typeface="楷体_GB2312" panose="02010609030101010101" pitchFamily="1" charset="-122"/>
            </a:endParaRPr>
          </a:p>
          <a:p>
            <a:r>
              <a:rPr lang="zh-CN" altLang="en-US" sz="2800" b="1" dirty="0" smtClean="0">
                <a:solidFill>
                  <a:schemeClr val="accent1"/>
                </a:solidFill>
                <a:latin typeface="楷体_GB2312" panose="02010609030101010101" pitchFamily="1" charset="-122"/>
                <a:ea typeface="楷体_GB2312" panose="02010609030101010101" pitchFamily="1" charset="-122"/>
                <a:sym typeface="+mn-ea"/>
              </a:rPr>
              <a:t>8</a:t>
            </a:r>
            <a:r>
              <a:rPr lang="zh-CN" altLang="en-US" sz="2800" b="1" dirty="0">
                <a:solidFill>
                  <a:schemeClr val="accent1"/>
                </a:solidFill>
                <a:latin typeface="楷体_GB2312" panose="02010609030101010101" pitchFamily="1" charset="-122"/>
                <a:ea typeface="楷体_GB2312" panose="02010609030101010101" pitchFamily="1" charset="-122"/>
                <a:sym typeface="+mn-ea"/>
              </a:rPr>
              <a:t>、社会效益</a:t>
            </a:r>
            <a:endParaRPr lang="zh-CN" altLang="en-US" sz="2800" b="1" dirty="0">
              <a:solidFill>
                <a:schemeClr val="accent1"/>
              </a:solidFill>
              <a:latin typeface="楷体_GB2312" panose="02010609030101010101" pitchFamily="1" charset="-122"/>
              <a:ea typeface="楷体_GB2312" panose="02010609030101010101" pitchFamily="1" charset="-122"/>
            </a:endParaRPr>
          </a:p>
          <a:p>
            <a:pPr marL="342900" indent="-342900" eaLnBrk="1" hangingPunct="1">
              <a:lnSpc>
                <a:spcPct val="150000"/>
              </a:lnSpc>
              <a:buFont typeface="Arial" panose="020B0604020202020204" pitchFamily="34" charset="0"/>
              <a:buChar char="•"/>
            </a:pPr>
            <a:r>
              <a:rPr lang="zh-CN" altLang="en-US" sz="2400" dirty="0">
                <a:solidFill>
                  <a:schemeClr val="accent1"/>
                </a:solidFill>
                <a:latin typeface="楷体_GB2312" panose="02010609030101010101" pitchFamily="1" charset="-122"/>
                <a:ea typeface="楷体_GB2312" panose="02010609030101010101" pitchFamily="1" charset="-122"/>
                <a:sym typeface="+mn-ea"/>
              </a:rPr>
              <a:t>推动科学技术进步、促进经济与社会发展，提高决策科学化及管理水平；</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342900" indent="-342900" eaLnBrk="1" hangingPunct="1">
              <a:lnSpc>
                <a:spcPct val="150000"/>
              </a:lnSpc>
              <a:buFont typeface="Arial" panose="020B0604020202020204" pitchFamily="34" charset="0"/>
              <a:buChar char="•"/>
            </a:pPr>
            <a:r>
              <a:rPr lang="zh-CN" altLang="en-US" sz="2400" dirty="0">
                <a:solidFill>
                  <a:schemeClr val="accent1"/>
                </a:solidFill>
                <a:latin typeface="楷体_GB2312" panose="02010609030101010101" pitchFamily="1" charset="-122"/>
                <a:ea typeface="楷体_GB2312" panose="02010609030101010101" pitchFamily="1" charset="-122"/>
                <a:sym typeface="+mn-ea"/>
              </a:rPr>
              <a:t>保护自然资源和生态环境；</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342900" indent="-342900" eaLnBrk="1" hangingPunct="1">
              <a:lnSpc>
                <a:spcPct val="150000"/>
              </a:lnSpc>
              <a:buFont typeface="Arial" panose="020B0604020202020204" pitchFamily="34" charset="0"/>
              <a:buChar char="•"/>
            </a:pPr>
            <a:r>
              <a:rPr lang="zh-CN" altLang="en-US" sz="2400" dirty="0">
                <a:solidFill>
                  <a:schemeClr val="accent1"/>
                </a:solidFill>
                <a:latin typeface="楷体_GB2312" panose="02010609030101010101" pitchFamily="1" charset="-122"/>
                <a:ea typeface="楷体_GB2312" panose="02010609030101010101" pitchFamily="1" charset="-122"/>
                <a:sym typeface="+mn-ea"/>
              </a:rPr>
              <a:t>提高人民健康水平。</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342900" indent="-342900"/>
            <a:endParaRPr lang="zh-CN" altLang="en-US" sz="2400" dirty="0">
              <a:solidFill>
                <a:schemeClr val="accent1"/>
              </a:solidFill>
              <a:latin typeface="楷体_GB2312" panose="02010609030101010101" pitchFamily="1" charset="-122"/>
              <a:ea typeface="楷体_GB2312" panose="02010609030101010101" pitchFamily="1" charset="-122"/>
            </a:endParaRP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198120"/>
            <a:ext cx="4276725" cy="645160"/>
          </a:xfrm>
          <a:prstGeom prst="rect">
            <a:avLst/>
          </a:prstGeom>
          <a:noFill/>
        </p:spPr>
        <p:txBody>
          <a:bodyPr wrap="square" rtlCol="0">
            <a:spAutoFit/>
          </a:bodyPr>
          <a:lstStyle/>
          <a:p>
            <a:pPr algn="ctr"/>
            <a:r>
              <a:rPr lang="zh-CN" altLang="en-US" sz="3600" b="1" smtClean="0">
                <a:solidFill>
                  <a:schemeClr val="tx2"/>
                </a:solidFill>
                <a:latin typeface="+mj-lt"/>
                <a:ea typeface="+mj-ea"/>
                <a:cs typeface="+mj-cs"/>
              </a:rPr>
              <a:t>获奖情况</a:t>
            </a: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5" name="文本框 4"/>
          <p:cNvSpPr txBox="1"/>
          <p:nvPr/>
        </p:nvSpPr>
        <p:spPr>
          <a:xfrm>
            <a:off x="1828165" y="1067435"/>
            <a:ext cx="8333105" cy="5201424"/>
          </a:xfrm>
          <a:prstGeom prst="rect">
            <a:avLst/>
          </a:prstGeom>
          <a:noFill/>
        </p:spPr>
        <p:txBody>
          <a:bodyPr wrap="square" rtlCol="0">
            <a:spAutoFit/>
          </a:bodyPr>
          <a:lstStyle/>
          <a:p>
            <a:pPr marL="0" indent="0" eaLnBrk="1" hangingPunct="1">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1、曾获奖励情况</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342900" indent="-342900" eaLnBrk="1" hangingPunct="1">
              <a:buFont typeface="Arial" panose="020B0604020202020204" pitchFamily="34" charset="0"/>
              <a:buChar char="•"/>
            </a:pPr>
            <a:r>
              <a:rPr lang="zh-CN" altLang="en-US" sz="2400" dirty="0">
                <a:solidFill>
                  <a:schemeClr val="accent1"/>
                </a:solidFill>
                <a:latin typeface="楷体_GB2312" panose="02010609030101010101" pitchFamily="1" charset="-122"/>
                <a:ea typeface="楷体_GB2312" panose="02010609030101010101" pitchFamily="1" charset="-122"/>
                <a:sym typeface="+mn-ea"/>
              </a:rPr>
              <a:t>无需填写：国家或省部级科学技术奖、中华医学科技奖</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a:t>
            </a:r>
            <a:endParaRPr lang="en-US" altLang="zh-CN" sz="2400" dirty="0" smtClean="0">
              <a:solidFill>
                <a:schemeClr val="accent1"/>
              </a:solidFill>
              <a:latin typeface="楷体_GB2312" panose="02010609030101010101" pitchFamily="1" charset="-122"/>
              <a:ea typeface="楷体_GB2312" panose="02010609030101010101" pitchFamily="1" charset="-122"/>
              <a:sym typeface="+mn-ea"/>
            </a:endParaRPr>
          </a:p>
          <a:p>
            <a:pPr eaLnBrk="1" hangingPunct="1"/>
            <a:r>
              <a:rPr lang="en-US" altLang="zh-CN" sz="2400" dirty="0">
                <a:solidFill>
                  <a:schemeClr val="accent1"/>
                </a:solidFill>
                <a:latin typeface="楷体_GB2312" panose="02010609030101010101" pitchFamily="1" charset="-122"/>
                <a:ea typeface="楷体_GB2312" panose="02010609030101010101" pitchFamily="1" charset="-122"/>
                <a:sym typeface="+mn-ea"/>
              </a:rPr>
              <a:t> </a:t>
            </a:r>
            <a:r>
              <a:rPr lang="en-US" altLang="zh-CN" sz="2400" dirty="0" smtClean="0">
                <a:solidFill>
                  <a:schemeClr val="accent1"/>
                </a:solidFill>
                <a:latin typeface="楷体_GB2312" panose="02010609030101010101" pitchFamily="1" charset="-122"/>
                <a:ea typeface="楷体_GB2312" panose="02010609030101010101" pitchFamily="1" charset="-122"/>
                <a:sym typeface="+mn-ea"/>
              </a:rPr>
              <a:t>          </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 中华</a:t>
            </a:r>
            <a:r>
              <a:rPr lang="zh-CN" altLang="en-US" sz="2400" dirty="0">
                <a:solidFill>
                  <a:schemeClr val="accent1"/>
                </a:solidFill>
                <a:latin typeface="楷体_GB2312" panose="02010609030101010101" pitchFamily="1" charset="-122"/>
                <a:ea typeface="楷体_GB2312" panose="02010609030101010101" pitchFamily="1" charset="-122"/>
                <a:sym typeface="+mn-ea"/>
              </a:rPr>
              <a:t>预防医学会科学技术奖的项目；</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342900" indent="-342900">
              <a:buFont typeface="Arial" panose="020B0604020202020204" pitchFamily="34" charset="0"/>
              <a:buChar char="•"/>
            </a:pP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填    写</a:t>
            </a:r>
            <a:r>
              <a:rPr lang="zh-CN" altLang="en-US" sz="2400" dirty="0">
                <a:solidFill>
                  <a:schemeClr val="accent1"/>
                </a:solidFill>
                <a:latin typeface="楷体_GB2312" panose="02010609030101010101" pitchFamily="1" charset="-122"/>
                <a:ea typeface="楷体_GB2312" panose="02010609030101010101" pitchFamily="1" charset="-122"/>
                <a:sym typeface="+mn-ea"/>
              </a:rPr>
              <a:t>：其他科技奖励包括国际组织和外国政府设立的</a:t>
            </a:r>
            <a:endParaRPr lang="en-US" altLang="zh-CN" sz="2400" dirty="0">
              <a:solidFill>
                <a:schemeClr val="accent1"/>
              </a:solidFill>
              <a:latin typeface="楷体_GB2312" panose="02010609030101010101" pitchFamily="1" charset="-122"/>
              <a:ea typeface="楷体_GB2312" panose="02010609030101010101" pitchFamily="1" charset="-122"/>
              <a:sym typeface="+mn-ea"/>
            </a:endParaRPr>
          </a:p>
          <a:p>
            <a:r>
              <a:rPr lang="en-US" altLang="zh-CN" sz="2400" dirty="0">
                <a:solidFill>
                  <a:schemeClr val="accent1"/>
                </a:solidFill>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 科技奖励；</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342900" indent="-342900" eaLnBrk="1" hangingPunct="1">
              <a:lnSpc>
                <a:spcPct val="200000"/>
              </a:lnSpc>
              <a:buClr>
                <a:srgbClr val="87A452"/>
              </a:buClr>
              <a:buNone/>
            </a:pPr>
            <a:r>
              <a:rPr lang="zh-CN" altLang="en-US" sz="2400" b="1" u="sng" dirty="0" smtClean="0">
                <a:solidFill>
                  <a:schemeClr val="accent1"/>
                </a:solidFill>
                <a:latin typeface="楷体_GB2312" panose="02010609030101010101" pitchFamily="1" charset="-122"/>
                <a:ea typeface="楷体_GB2312" panose="02010609030101010101" pitchFamily="1" charset="-122"/>
                <a:sym typeface="+mn-ea"/>
              </a:rPr>
              <a:t>奖励</a:t>
            </a:r>
            <a:r>
              <a:rPr lang="zh-CN" altLang="en-US" sz="2400" b="1" u="sng" dirty="0">
                <a:solidFill>
                  <a:schemeClr val="accent1"/>
                </a:solidFill>
                <a:latin typeface="楷体_GB2312" panose="02010609030101010101" pitchFamily="1" charset="-122"/>
                <a:ea typeface="楷体_GB2312" panose="02010609030101010101" pitchFamily="1" charset="-122"/>
                <a:sym typeface="+mn-ea"/>
              </a:rPr>
              <a:t>名称的全称、获奖的具体年月及奖励等级必须规范填写</a:t>
            </a:r>
            <a:endParaRPr lang="zh-CN" altLang="en-US" sz="2400" dirty="0">
              <a:solidFill>
                <a:schemeClr val="accent1"/>
              </a:solidFill>
              <a:latin typeface="楷体_GB2312" panose="02010609030101010101" pitchFamily="1" charset="-122"/>
              <a:ea typeface="楷体_GB2312" panose="02010609030101010101" pitchFamily="1" charset="-122"/>
              <a:sym typeface="+mn-ea"/>
            </a:endParaRPr>
          </a:p>
          <a:p>
            <a:pPr marL="0" indent="0" eaLnBrk="1" hangingPunct="1">
              <a:lnSpc>
                <a:spcPct val="150000"/>
              </a:lnSpc>
              <a:buClr>
                <a:srgbClr val="87A452"/>
              </a:buClr>
              <a:buNone/>
            </a:pPr>
            <a:endParaRPr lang="zh-CN" altLang="en-US" sz="2400" dirty="0">
              <a:solidFill>
                <a:schemeClr val="accent1"/>
              </a:solidFill>
              <a:latin typeface="楷体_GB2312" panose="02010609030101010101" pitchFamily="1" charset="-122"/>
              <a:ea typeface="楷体_GB2312" panose="02010609030101010101" pitchFamily="1" charset="-122"/>
            </a:endParaRPr>
          </a:p>
          <a:p>
            <a:pPr marL="0" indent="0" eaLnBrk="1" hangingPunct="1">
              <a:buNone/>
            </a:pPr>
            <a:r>
              <a:rPr lang="zh-CN" altLang="en-US" sz="2800" b="1" dirty="0">
                <a:solidFill>
                  <a:schemeClr val="accent1"/>
                </a:solidFill>
                <a:latin typeface="楷体_GB2312" panose="02010609030101010101" pitchFamily="1" charset="-122"/>
                <a:ea typeface="楷体_GB2312" panose="02010609030101010101" pitchFamily="1" charset="-122"/>
                <a:sym typeface="+mn-ea"/>
              </a:rPr>
              <a:t>2、授奖部门</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0" indent="0" eaLnBrk="1" hangingPunct="1">
              <a:buNone/>
            </a:pPr>
            <a:r>
              <a:rPr lang="zh-CN" altLang="en-US" sz="2400" dirty="0">
                <a:solidFill>
                  <a:schemeClr val="accent1"/>
                </a:solidFill>
                <a:latin typeface="楷体_GB2312" panose="02010609030101010101" pitchFamily="1" charset="-122"/>
                <a:ea typeface="楷体_GB2312" panose="02010609030101010101" pitchFamily="1" charset="-122"/>
                <a:sym typeface="+mn-ea"/>
              </a:rPr>
              <a:t>   以奖励证书颁发的落款单位名称及公章为准，填写全称，奖励证书复印件作为附件附</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后</a:t>
            </a:r>
          </a:p>
          <a:p>
            <a:pPr marL="0" indent="0" eaLnBrk="1" hangingPunct="1">
              <a:buNone/>
            </a:pPr>
            <a:endParaRPr lang="zh-CN" altLang="en-US" sz="2400" b="1" dirty="0"/>
          </a:p>
          <a:p>
            <a:pPr marL="0" indent="0" eaLnBrk="1" hangingPunct="1">
              <a:buNone/>
            </a:pPr>
            <a:endParaRPr lang="zh-CN" altLang="en-US" sz="2400" dirty="0">
              <a:solidFill>
                <a:schemeClr val="accent1"/>
              </a:solidFill>
              <a:latin typeface="楷体_GB2312" panose="02010609030101010101" pitchFamily="1" charset="-122"/>
              <a:ea typeface="楷体_GB2312" panose="02010609030101010101" pitchFamily="1" charset="-122"/>
            </a:endParaRP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62325" y="274320"/>
            <a:ext cx="5990590"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项目申请、获得专利情况</a:t>
            </a:r>
            <a:endParaRPr lang="zh-CN" altLang="en-US" sz="3600" b="1" smtClean="0">
              <a:solidFill>
                <a:schemeClr val="tx2"/>
              </a:solidFill>
              <a:latin typeface="+mj-lt"/>
              <a:ea typeface="+mj-ea"/>
              <a:cs typeface="+mj-cs"/>
            </a:endParaRP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2" name="文本框 1"/>
          <p:cNvSpPr txBox="1"/>
          <p:nvPr/>
        </p:nvSpPr>
        <p:spPr>
          <a:xfrm>
            <a:off x="1828800" y="1109980"/>
            <a:ext cx="8838565" cy="1938020"/>
          </a:xfrm>
          <a:prstGeom prst="rect">
            <a:avLst/>
          </a:prstGeom>
          <a:noFill/>
        </p:spPr>
        <p:txBody>
          <a:bodyPr wrap="square" rtlCol="0">
            <a:spAutoFit/>
          </a:bodyPr>
          <a:lstStyle/>
          <a:p>
            <a:pPr marL="0" indent="0" algn="just" eaLnBrk="1" hangingPunct="1">
              <a:buNone/>
            </a:pPr>
            <a:r>
              <a:rPr lang="en-US" altLang="zh-CN" sz="2400" dirty="0">
                <a:solidFill>
                  <a:schemeClr val="accent1"/>
                </a:solidFill>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指推荐项目中所涉及的全部专利申请情况和已获得的国内外专利。</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0" indent="0" algn="just" eaLnBrk="1" hangingPunct="1">
              <a:buNone/>
            </a:pPr>
            <a:r>
              <a:rPr lang="zh-CN" altLang="en-US" sz="2400" dirty="0">
                <a:solidFill>
                  <a:schemeClr val="accent1"/>
                </a:solidFill>
                <a:latin typeface="楷体_GB2312" panose="02010609030101010101" pitchFamily="1" charset="-122"/>
                <a:ea typeface="楷体_GB2312" panose="02010609030101010101" pitchFamily="1" charset="-122"/>
                <a:sym typeface="+mn-ea"/>
              </a:rPr>
              <a:t>    相应的发明专利证书及发明权利要求说明书复印件作为附件附后。</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0" indent="0" algn="just" eaLnBrk="1" hangingPunct="1">
              <a:buNone/>
            </a:pPr>
            <a:endParaRPr lang="zh-CN" altLang="en-US" sz="2400" dirty="0">
              <a:solidFill>
                <a:schemeClr val="accent1"/>
              </a:solidFill>
              <a:latin typeface="楷体_GB2312" panose="02010609030101010101" pitchFamily="1" charset="-122"/>
              <a:ea typeface="楷体_GB2312" panose="02010609030101010101" pitchFamily="1" charset="-122"/>
            </a:endParaRPr>
          </a:p>
        </p:txBody>
      </p:sp>
      <p:sp>
        <p:nvSpPr>
          <p:cNvPr id="6" name="文本框 5"/>
          <p:cNvSpPr txBox="1"/>
          <p:nvPr/>
        </p:nvSpPr>
        <p:spPr>
          <a:xfrm>
            <a:off x="3798570" y="2833048"/>
            <a:ext cx="4314825" cy="645160"/>
          </a:xfrm>
          <a:prstGeom prst="rect">
            <a:avLst/>
          </a:prstGeom>
          <a:noFill/>
        </p:spPr>
        <p:txBody>
          <a:bodyPr wrap="none" rtlCol="0" anchor="t">
            <a:spAutoFit/>
          </a:bodyPr>
          <a:lstStyle/>
          <a:p>
            <a:r>
              <a:rPr lang="zh-CN" altLang="en-US" sz="3600" b="1" dirty="0" smtClean="0">
                <a:solidFill>
                  <a:schemeClr val="tx2"/>
                </a:solidFill>
                <a:latin typeface="+mj-lt"/>
                <a:ea typeface="+mj-ea"/>
                <a:cs typeface="+mj-cs"/>
                <a:sym typeface="+mn-ea"/>
              </a:rPr>
              <a:t>发表论文、专著情况</a:t>
            </a:r>
            <a:endParaRPr lang="zh-CN" altLang="en-US" dirty="0"/>
          </a:p>
        </p:txBody>
      </p:sp>
      <p:sp>
        <p:nvSpPr>
          <p:cNvPr id="7" name="文本框 6"/>
          <p:cNvSpPr txBox="1"/>
          <p:nvPr/>
        </p:nvSpPr>
        <p:spPr>
          <a:xfrm>
            <a:off x="1577975" y="3793490"/>
            <a:ext cx="9308465" cy="2274570"/>
          </a:xfrm>
          <a:prstGeom prst="rect">
            <a:avLst/>
          </a:prstGeom>
          <a:noFill/>
        </p:spPr>
        <p:txBody>
          <a:bodyPr wrap="square" rtlCol="0" anchor="t">
            <a:spAutoFit/>
          </a:bodyPr>
          <a:lstStyle/>
          <a:p>
            <a:pPr algn="just" eaLnBrk="1" hangingPunct="1">
              <a:lnSpc>
                <a:spcPct val="110000"/>
              </a:lnSpc>
              <a:spcBef>
                <a:spcPts val="600"/>
              </a:spcBef>
              <a:buClr>
                <a:schemeClr val="accent1"/>
              </a:buClr>
              <a:buSzPct val="80000"/>
              <a:buFont typeface="Wingdings 2" panose="05020102010507070707" pitchFamily="18" charset="2"/>
            </a:pPr>
            <a:r>
              <a:rPr lang="en-US" altLang="zh-CN" sz="2400" dirty="0">
                <a:solidFill>
                  <a:schemeClr val="accent1"/>
                </a:solidFill>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主要论著不超过</a:t>
            </a:r>
            <a:r>
              <a:rPr lang="en-US" altLang="zh-CN" sz="2400" b="1" dirty="0">
                <a:solidFill>
                  <a:srgbClr val="FF0000"/>
                </a:solidFill>
                <a:latin typeface="幼圆" pitchFamily="49" charset="-122"/>
                <a:ea typeface="幼圆" pitchFamily="49" charset="-122"/>
                <a:sym typeface="+mn-ea"/>
              </a:rPr>
              <a:t>20</a:t>
            </a:r>
            <a:r>
              <a:rPr lang="zh-CN" altLang="en-US" sz="2400" b="1" dirty="0">
                <a:solidFill>
                  <a:srgbClr val="FF0000"/>
                </a:solidFill>
                <a:latin typeface="幼圆" pitchFamily="49" charset="-122"/>
                <a:ea typeface="幼圆" pitchFamily="49" charset="-122"/>
                <a:sym typeface="+mn-ea"/>
              </a:rPr>
              <a:t>篇</a:t>
            </a:r>
            <a:r>
              <a:rPr lang="zh-CN" altLang="en-US" sz="2400" dirty="0">
                <a:solidFill>
                  <a:schemeClr val="accent1"/>
                </a:solidFill>
                <a:latin typeface="楷体_GB2312" panose="02010609030101010101" pitchFamily="1" charset="-122"/>
                <a:ea typeface="楷体_GB2312" panose="02010609030101010101" pitchFamily="1" charset="-122"/>
                <a:sym typeface="+mn-ea"/>
              </a:rPr>
              <a:t>，需列有目录、标题序号、作者、出版年份、题名、刊名、卷期页。</a:t>
            </a:r>
            <a:endParaRPr lang="en-US" altLang="zh-CN" sz="2400" dirty="0">
              <a:solidFill>
                <a:schemeClr val="accent1"/>
              </a:solidFill>
              <a:latin typeface="楷体_GB2312" panose="02010609030101010101" pitchFamily="1" charset="-122"/>
              <a:ea typeface="楷体_GB2312" panose="02010609030101010101" pitchFamily="1" charset="-122"/>
            </a:endParaRPr>
          </a:p>
          <a:p>
            <a:pPr algn="just" eaLnBrk="1" hangingPunct="1">
              <a:lnSpc>
                <a:spcPct val="110000"/>
              </a:lnSpc>
              <a:spcBef>
                <a:spcPts val="600"/>
              </a:spcBef>
              <a:buClr>
                <a:schemeClr val="accent1"/>
              </a:buClr>
              <a:buSzPct val="80000"/>
              <a:buFont typeface="Wingdings 2" panose="05020102010507070707" pitchFamily="18" charset="2"/>
            </a:pPr>
            <a:r>
              <a:rPr lang="en-US" altLang="zh-CN" sz="2400" dirty="0">
                <a:solidFill>
                  <a:schemeClr val="accent1"/>
                </a:solidFill>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论文提供期刊封面与首页复印件，专著提供首页、版权页、核心内容页复印件</a:t>
            </a:r>
            <a:endParaRPr lang="en-US" altLang="zh-CN" sz="2400" dirty="0">
              <a:solidFill>
                <a:schemeClr val="accent1"/>
              </a:solidFill>
              <a:latin typeface="楷体_GB2312" panose="02010609030101010101" pitchFamily="1" charset="-122"/>
              <a:ea typeface="楷体_GB2312" panose="02010609030101010101" pitchFamily="1" charset="-122"/>
            </a:endParaRPr>
          </a:p>
          <a:p>
            <a:pPr algn="just" eaLnBrk="1" hangingPunct="1">
              <a:lnSpc>
                <a:spcPct val="110000"/>
              </a:lnSpc>
              <a:spcBef>
                <a:spcPts val="600"/>
              </a:spcBef>
              <a:buClr>
                <a:schemeClr val="accent1"/>
              </a:buClr>
              <a:buSzPct val="80000"/>
              <a:buFont typeface="Wingdings 2" panose="05020102010507070707" pitchFamily="18" charset="2"/>
            </a:pPr>
            <a:r>
              <a:rPr lang="en-US" altLang="zh-CN" sz="2400" dirty="0">
                <a:solidFill>
                  <a:srgbClr val="657B3E"/>
                </a:solidFill>
                <a:latin typeface="幼圆" pitchFamily="49" charset="-122"/>
                <a:ea typeface="幼圆" pitchFamily="49"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第一完成人手写签名，并对知识产权情况作出承诺。</a:t>
            </a:r>
            <a:endParaRPr lang="zh-CN" altLang="en-US" sz="2400" dirty="0">
              <a:solidFill>
                <a:schemeClr val="accent1"/>
              </a:solidFill>
              <a:latin typeface="楷体_GB2312" panose="02010609030101010101" pitchFamily="1" charset="-122"/>
              <a:ea typeface="楷体_GB2312" panose="02010609030101010101" pitchFamily="1" charset="-122"/>
            </a:endParaRP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57955" y="331470"/>
            <a:ext cx="4276725"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主要完成人情况表</a:t>
            </a:r>
            <a:endParaRPr lang="zh-CN" altLang="en-US" sz="3600" b="1" smtClean="0">
              <a:solidFill>
                <a:schemeClr val="tx2"/>
              </a:solidFill>
              <a:latin typeface="+mj-lt"/>
              <a:ea typeface="+mj-ea"/>
              <a:cs typeface="+mj-cs"/>
            </a:endParaRP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5" name="文本框 4"/>
          <p:cNvSpPr txBox="1"/>
          <p:nvPr/>
        </p:nvSpPr>
        <p:spPr>
          <a:xfrm>
            <a:off x="1618615" y="1351915"/>
            <a:ext cx="9714230" cy="3785652"/>
          </a:xfrm>
          <a:prstGeom prst="rect">
            <a:avLst/>
          </a:prstGeom>
          <a:noFill/>
        </p:spPr>
        <p:txBody>
          <a:bodyPr wrap="square" rtlCol="0">
            <a:spAutoFit/>
          </a:bodyPr>
          <a:lstStyle/>
          <a:p>
            <a:r>
              <a:rPr lang="zh-CN" altLang="en-US" sz="2400" b="1" dirty="0">
                <a:solidFill>
                  <a:srgbClr val="FF0000"/>
                </a:solidFill>
                <a:latin typeface="楷体_GB2312" panose="02010609030101010101" pitchFamily="1" charset="-122"/>
                <a:ea typeface="楷体_GB2312" panose="02010609030101010101" pitchFamily="1" charset="-122"/>
                <a:sym typeface="+mn-ea"/>
              </a:rPr>
              <a:t>主要完成人情况表 </a:t>
            </a:r>
            <a:r>
              <a:rPr lang="zh-CN" altLang="en-US" sz="2400" dirty="0">
                <a:solidFill>
                  <a:srgbClr val="FF0000"/>
                </a:solidFill>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是核实完成人是否具备获奖条件的重要依据，每个主要完成人均需填写一份</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，并</a:t>
            </a:r>
            <a:r>
              <a:rPr lang="zh-CN" altLang="en-US" sz="2400" dirty="0">
                <a:solidFill>
                  <a:schemeClr val="accent1"/>
                </a:solidFill>
                <a:latin typeface="楷体_GB2312" panose="02010609030101010101" pitchFamily="1" charset="-122"/>
                <a:ea typeface="楷体_GB2312" panose="02010609030101010101" pitchFamily="1" charset="-122"/>
                <a:sym typeface="+mn-ea"/>
              </a:rPr>
              <a:t>在“第＿完成人”的空格中用阿拉伯数字标明，如“第1完成人”。</a:t>
            </a:r>
          </a:p>
          <a:p>
            <a:pPr eaLnBrk="1" hangingPunct="1"/>
            <a:endParaRPr lang="zh-CN" altLang="en-US" sz="2400" dirty="0">
              <a:solidFill>
                <a:schemeClr val="accent1"/>
              </a:solidFill>
              <a:latin typeface="楷体_GB2312" panose="02010609030101010101" pitchFamily="1" charset="-122"/>
              <a:ea typeface="楷体_GB2312" panose="02010609030101010101" pitchFamily="1" charset="-122"/>
            </a:endParaRPr>
          </a:p>
          <a:p>
            <a:r>
              <a:rPr lang="zh-CN" altLang="en-US" sz="2400" b="1" dirty="0">
                <a:solidFill>
                  <a:srgbClr val="FF0000"/>
                </a:solidFill>
                <a:latin typeface="楷体_GB2312" panose="02010609030101010101" pitchFamily="1" charset="-122"/>
                <a:ea typeface="楷体_GB2312" panose="02010609030101010101" pitchFamily="1" charset="-122"/>
                <a:sym typeface="+mn-ea"/>
              </a:rPr>
              <a:t>主要学术（技术）贡献</a:t>
            </a:r>
            <a:r>
              <a:rPr lang="zh-CN" altLang="en-US" sz="2400" dirty="0">
                <a:solidFill>
                  <a:srgbClr val="FF0000"/>
                </a:solidFill>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应具体写明该完成人所完成的科学技术工作内容，并</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与</a:t>
            </a:r>
            <a:r>
              <a:rPr lang="en-US" altLang="zh-CN" sz="2400" dirty="0" smtClean="0">
                <a:solidFill>
                  <a:schemeClr val="accent1"/>
                </a:solidFill>
                <a:latin typeface="楷体_GB2312" panose="02010609030101010101" pitchFamily="1" charset="-122"/>
                <a:ea typeface="楷体_GB2312" panose="02010609030101010101" pitchFamily="1" charset="-122"/>
                <a:sym typeface="+mn-ea"/>
              </a:rPr>
              <a:t>《</a:t>
            </a:r>
            <a:r>
              <a:rPr lang="zh-CN" altLang="en-US" sz="2400" dirty="0">
                <a:solidFill>
                  <a:schemeClr val="accent1"/>
                </a:solidFill>
                <a:latin typeface="楷体_GB2312" panose="02010609030101010101" pitchFamily="1" charset="-122"/>
                <a:ea typeface="楷体_GB2312" panose="02010609030101010101" pitchFamily="1" charset="-122"/>
                <a:sym typeface="+mn-ea"/>
              </a:rPr>
              <a:t>项目详细内容</a:t>
            </a:r>
            <a:r>
              <a:rPr lang="en-US" altLang="zh-CN" sz="2400" dirty="0" smtClean="0">
                <a:solidFill>
                  <a:schemeClr val="accent1"/>
                </a:solidFill>
                <a:latin typeface="楷体_GB2312" panose="02010609030101010101" pitchFamily="1" charset="-122"/>
                <a:ea typeface="楷体_GB2312" panose="02010609030101010101" pitchFamily="1" charset="-122"/>
                <a:sym typeface="+mn-ea"/>
              </a:rPr>
              <a:t>》</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中</a:t>
            </a:r>
            <a:r>
              <a:rPr lang="zh-CN" altLang="en-US" sz="2400" dirty="0">
                <a:solidFill>
                  <a:schemeClr val="accent1"/>
                </a:solidFill>
                <a:latin typeface="楷体_GB2312" panose="02010609030101010101" pitchFamily="1" charset="-122"/>
                <a:ea typeface="楷体_GB2312" panose="02010609030101010101" pitchFamily="1" charset="-122"/>
                <a:sym typeface="+mn-ea"/>
              </a:rPr>
              <a:t>“发现、发明及创新点”栏目中的内容相对应。例如：所</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发表论文</a:t>
            </a:r>
            <a:r>
              <a:rPr lang="zh-CN" altLang="en-US" sz="2400" dirty="0">
                <a:solidFill>
                  <a:schemeClr val="accent1"/>
                </a:solidFill>
                <a:latin typeface="楷体_GB2312" panose="02010609030101010101" pitchFamily="1" charset="-122"/>
                <a:ea typeface="楷体_GB2312" panose="02010609030101010101" pitchFamily="1" charset="-122"/>
                <a:sym typeface="+mn-ea"/>
              </a:rPr>
              <a:t>，所</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发明专利等的具体</a:t>
            </a:r>
            <a:r>
              <a:rPr lang="zh-CN" altLang="en-US" sz="2400" dirty="0">
                <a:solidFill>
                  <a:schemeClr val="accent1"/>
                </a:solidFill>
                <a:latin typeface="楷体_GB2312" panose="02010609030101010101" pitchFamily="1" charset="-122"/>
                <a:ea typeface="楷体_GB2312" panose="02010609030101010101" pitchFamily="1" charset="-122"/>
                <a:sym typeface="+mn-ea"/>
              </a:rPr>
              <a:t>内容。</a:t>
            </a:r>
          </a:p>
          <a:p>
            <a:pPr eaLnBrk="1" hangingPunct="1"/>
            <a:endParaRPr lang="zh-CN" altLang="en-US" sz="2400" dirty="0">
              <a:solidFill>
                <a:schemeClr val="accent1"/>
              </a:solidFill>
              <a:latin typeface="楷体_GB2312" panose="02010609030101010101" pitchFamily="1" charset="-122"/>
              <a:ea typeface="楷体_GB2312" panose="02010609030101010101" pitchFamily="1" charset="-122"/>
            </a:endParaRPr>
          </a:p>
          <a:p>
            <a:pPr eaLnBrk="1" hangingPunct="1"/>
            <a:r>
              <a:rPr lang="zh-CN" altLang="en-US" sz="2400" b="1" dirty="0" smtClean="0">
                <a:solidFill>
                  <a:srgbClr val="FF0000"/>
                </a:solidFill>
                <a:latin typeface="楷体_GB2312" panose="02010609030101010101" pitchFamily="1" charset="-122"/>
                <a:ea typeface="楷体_GB2312" panose="02010609030101010101" pitchFamily="1" charset="-122"/>
                <a:sym typeface="+mn-ea"/>
              </a:rPr>
              <a:t>注意  </a:t>
            </a:r>
            <a:r>
              <a:rPr lang="zh-CN" altLang="en-US" sz="2400" dirty="0">
                <a:solidFill>
                  <a:schemeClr val="accent1"/>
                </a:solidFill>
                <a:latin typeface="楷体_GB2312" panose="02010609030101010101" pitchFamily="1" charset="-122"/>
                <a:ea typeface="楷体_GB2312" panose="02010609030101010101" pitchFamily="1" charset="-122"/>
                <a:sym typeface="+mn-ea"/>
              </a:rPr>
              <a:t>需由完成人阅知亲笔签名并加盖完成人所在工作单位公章。</a:t>
            </a:r>
            <a:endParaRPr lang="zh-CN" altLang="en-US" sz="2400" b="1" dirty="0">
              <a:solidFill>
                <a:schemeClr val="accent1"/>
              </a:solidFill>
              <a:latin typeface="楷体_GB2312" panose="02010609030101010101" pitchFamily="1" charset="-122"/>
              <a:ea typeface="楷体_GB2312" panose="02010609030101010101" pitchFamily="1" charset="-122"/>
            </a:endParaRPr>
          </a:p>
          <a:p>
            <a:pPr marL="0" indent="0" eaLnBrk="1" hangingPunct="1">
              <a:buNone/>
            </a:pPr>
            <a:endParaRPr lang="zh-CN" altLang="en-US" sz="2400" b="1" dirty="0">
              <a:solidFill>
                <a:schemeClr val="accent1"/>
              </a:solidFill>
              <a:latin typeface="楷体_GB2312" panose="02010609030101010101" pitchFamily="1" charset="-122"/>
              <a:ea typeface="楷体_GB2312" panose="02010609030101010101" pitchFamily="1" charset="-122"/>
            </a:endParaRP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0790" y="198120"/>
            <a:ext cx="4686300"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主要完成单位情况表</a:t>
            </a:r>
            <a:endParaRPr lang="zh-CN" altLang="en-US" sz="3600" b="1" smtClean="0">
              <a:solidFill>
                <a:schemeClr val="tx2"/>
              </a:solidFill>
              <a:latin typeface="+mj-lt"/>
              <a:ea typeface="+mj-ea"/>
              <a:cs typeface="+mj-cs"/>
            </a:endParaRP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5" name="文本框 4"/>
          <p:cNvSpPr txBox="1"/>
          <p:nvPr/>
        </p:nvSpPr>
        <p:spPr>
          <a:xfrm>
            <a:off x="1580515" y="1151890"/>
            <a:ext cx="9714230" cy="4912114"/>
          </a:xfrm>
          <a:prstGeom prst="rect">
            <a:avLst/>
          </a:prstGeom>
          <a:noFill/>
        </p:spPr>
        <p:txBody>
          <a:bodyPr wrap="square" rtlCol="0">
            <a:spAutoFit/>
          </a:bodyPr>
          <a:lstStyle/>
          <a:p>
            <a:pPr lvl="0" algn="just" fontAlgn="base">
              <a:lnSpc>
                <a:spcPct val="90000"/>
              </a:lnSpc>
              <a:spcBef>
                <a:spcPts val="600"/>
              </a:spcBef>
              <a:spcAft>
                <a:spcPct val="0"/>
              </a:spcAft>
              <a:buClr>
                <a:schemeClr val="accent1"/>
              </a:buClr>
              <a:buSzPct val="80000"/>
              <a:defRPr/>
            </a:pPr>
            <a:r>
              <a:rPr lang="zh-CN" altLang="en-US" sz="2400" b="1" dirty="0">
                <a:solidFill>
                  <a:srgbClr val="FF0000"/>
                </a:solidFill>
                <a:latin typeface="楷体_GB2312" panose="02010609030101010101" pitchFamily="1" charset="-122"/>
                <a:ea typeface="楷体_GB2312" panose="02010609030101010101" pitchFamily="1" charset="-122"/>
                <a:sym typeface="+mn-ea"/>
              </a:rPr>
              <a:t>主要完成单位情况表</a:t>
            </a:r>
            <a:r>
              <a:rPr lang="zh-CN" altLang="en-US" sz="2400" kern="0" noProof="0" dirty="0" smtClean="0">
                <a:ln>
                  <a:noFill/>
                </a:ln>
                <a:solidFill>
                  <a:srgbClr val="FF0000"/>
                </a:solidFill>
                <a:effectLst/>
                <a:uLnTx/>
                <a:uFillTx/>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是核实主要完成单位是否具备获奖条件等的重要依据，每个主要完成单位均需填写一份</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，并</a:t>
            </a:r>
            <a:r>
              <a:rPr lang="zh-CN" altLang="en-US" sz="2400" dirty="0">
                <a:solidFill>
                  <a:schemeClr val="accent1"/>
                </a:solidFill>
                <a:latin typeface="楷体_GB2312" panose="02010609030101010101" pitchFamily="1" charset="-122"/>
                <a:ea typeface="楷体_GB2312" panose="02010609030101010101" pitchFamily="1" charset="-122"/>
                <a:sym typeface="+mn-ea"/>
              </a:rPr>
              <a:t>在“第</a:t>
            </a:r>
            <a:r>
              <a:rPr lang="zh-CN" altLang="en-US" sz="2400" u="sng" dirty="0">
                <a:solidFill>
                  <a:schemeClr val="accent1"/>
                </a:solidFill>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完成单位”的空格中用阿拉伯数字标明，如“第１完成单位”。</a:t>
            </a:r>
          </a:p>
          <a:p>
            <a:pPr marR="0" lvl="0" indent="0" algn="just" defTabSz="914400" rtl="0" eaLnBrk="1" fontAlgn="base" latinLnBrk="0" hangingPunct="1">
              <a:lnSpc>
                <a:spcPct val="90000"/>
              </a:lnSpc>
              <a:spcBef>
                <a:spcPts val="600"/>
              </a:spcBef>
              <a:spcAft>
                <a:spcPct val="0"/>
              </a:spcAft>
              <a:buClr>
                <a:schemeClr val="accent1"/>
              </a:buClr>
              <a:buSzPct val="80000"/>
              <a:buFont typeface="Wingdings 2" panose="05020102010507070707" pitchFamily="18" charset="2"/>
              <a:buNone/>
              <a:defRPr/>
            </a:pPr>
            <a:endParaRPr kumimoji="0" lang="zh-CN" altLang="en-US" sz="2400" b="0" i="0" u="none" strike="noStrike" cap="none" spc="0" normalizeH="0" baseline="0" dirty="0">
              <a:solidFill>
                <a:schemeClr val="accent1"/>
              </a:solidFill>
              <a:latin typeface="楷体_GB2312" panose="02010609030101010101" pitchFamily="1" charset="-122"/>
              <a:ea typeface="楷体_GB2312" panose="02010609030101010101" pitchFamily="1" charset="-122"/>
              <a:cs typeface="+mn-cs"/>
            </a:endParaRPr>
          </a:p>
          <a:p>
            <a:pPr marR="0" lvl="0" indent="0" algn="just" defTabSz="914400" rtl="0" eaLnBrk="1" fontAlgn="base" latinLnBrk="0" hangingPunct="1">
              <a:lnSpc>
                <a:spcPct val="90000"/>
              </a:lnSpc>
              <a:spcBef>
                <a:spcPts val="600"/>
              </a:spcBef>
              <a:buClr>
                <a:schemeClr val="accent1"/>
              </a:buClr>
              <a:buSzPct val="80000"/>
              <a:buFont typeface="Wingdings 2" panose="05020102010507070707" pitchFamily="18" charset="2"/>
              <a:buNone/>
              <a:defRPr/>
            </a:pPr>
            <a:r>
              <a:rPr lang="zh-CN" altLang="en-US" sz="2400" b="1" dirty="0">
                <a:solidFill>
                  <a:srgbClr val="FF0000"/>
                </a:solidFill>
                <a:latin typeface="楷体_GB2312" panose="02010609030101010101" pitchFamily="1" charset="-122"/>
                <a:ea typeface="楷体_GB2312" panose="02010609030101010101" pitchFamily="1" charset="-122"/>
                <a:sym typeface="+mn-ea"/>
              </a:rPr>
              <a:t>主要贡献</a:t>
            </a:r>
            <a:r>
              <a:rPr lang="zh-CN" altLang="en-US" sz="2400" kern="0" noProof="0" dirty="0" smtClean="0">
                <a:ln>
                  <a:noFill/>
                </a:ln>
                <a:solidFill>
                  <a:srgbClr val="FF0000"/>
                </a:solidFill>
                <a:effectLst/>
                <a:uLnTx/>
                <a:uFillTx/>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基础研究或基础应用研究项目，应就本单位在成果的研究过程中，主持或参与研究的制订及组织实施，并提供技术、经费或设备等条件，对该项成果的研究起到的重要作用叙述；</a:t>
            </a:r>
            <a:endParaRPr kumimoji="0" lang="zh-CN" altLang="en-US" sz="2400" b="0" i="0" u="none" strike="noStrike" cap="none" spc="0" normalizeH="0" baseline="0" dirty="0">
              <a:solidFill>
                <a:schemeClr val="accent1"/>
              </a:solidFill>
              <a:latin typeface="楷体_GB2312" panose="02010609030101010101" pitchFamily="1" charset="-122"/>
              <a:ea typeface="楷体_GB2312" panose="02010609030101010101" pitchFamily="1" charset="-122"/>
              <a:cs typeface="+mn-cs"/>
            </a:endParaRPr>
          </a:p>
          <a:p>
            <a:pPr marR="0" lvl="0" indent="0" algn="just" defTabSz="914400" rtl="0" eaLnBrk="1" fontAlgn="base" latinLnBrk="0" hangingPunct="1">
              <a:lnSpc>
                <a:spcPct val="90000"/>
              </a:lnSpc>
              <a:spcBef>
                <a:spcPts val="600"/>
              </a:spcBef>
              <a:buClr>
                <a:schemeClr val="accent1"/>
              </a:buClr>
              <a:buSzPct val="80000"/>
              <a:buFont typeface="Wingdings 2" panose="05020102010507070707" pitchFamily="18" charset="2"/>
              <a:buNone/>
              <a:defRPr/>
            </a:pPr>
            <a:r>
              <a:rPr lang="zh-CN" altLang="en-US" sz="2400" dirty="0">
                <a:solidFill>
                  <a:schemeClr val="accent1"/>
                </a:solidFill>
                <a:latin typeface="楷体_GB2312" panose="02010609030101010101" pitchFamily="1" charset="-122"/>
                <a:ea typeface="楷体_GB2312" panose="02010609030101010101" pitchFamily="1" charset="-122"/>
                <a:sym typeface="+mn-ea"/>
              </a:rPr>
              <a:t>   技术发明、创新和应用推广先进科学技术成果的项目，应就本单位在项目研究、研制、开发、投产、应用和推广过程中提供技术、设备和</a:t>
            </a:r>
            <a:endParaRPr kumimoji="0" lang="zh-CN" altLang="en-US" sz="2400" b="0" i="0" u="none" strike="noStrike" cap="none" spc="0" normalizeH="0" baseline="0" dirty="0">
              <a:solidFill>
                <a:schemeClr val="accent1"/>
              </a:solidFill>
              <a:latin typeface="楷体_GB2312" panose="02010609030101010101" pitchFamily="1" charset="-122"/>
              <a:ea typeface="楷体_GB2312" panose="02010609030101010101" pitchFamily="1" charset="-122"/>
              <a:cs typeface="+mn-cs"/>
            </a:endParaRPr>
          </a:p>
          <a:p>
            <a:pPr marR="0" lvl="0" indent="0" algn="just" defTabSz="914400" rtl="0" eaLnBrk="1" fontAlgn="base" latinLnBrk="0" hangingPunct="1">
              <a:lnSpc>
                <a:spcPct val="90000"/>
              </a:lnSpc>
              <a:spcBef>
                <a:spcPts val="600"/>
              </a:spcBef>
              <a:buClr>
                <a:schemeClr val="accent1"/>
              </a:buClr>
              <a:buSzPct val="80000"/>
              <a:buFont typeface="Wingdings 2" panose="05020102010507070707" pitchFamily="18" charset="2"/>
              <a:buNone/>
              <a:defRPr/>
            </a:pPr>
            <a:r>
              <a:rPr lang="zh-CN" altLang="en-US" sz="2400" dirty="0">
                <a:solidFill>
                  <a:schemeClr val="accent1"/>
                </a:solidFill>
                <a:latin typeface="楷体_GB2312" panose="02010609030101010101" pitchFamily="1" charset="-122"/>
                <a:ea typeface="楷体_GB2312" panose="02010609030101010101" pitchFamily="1" charset="-122"/>
                <a:sym typeface="+mn-ea"/>
              </a:rPr>
              <a:t>人员等条件，对项目的完成起到的组织、管理和协调等作用叙述；</a:t>
            </a:r>
          </a:p>
          <a:p>
            <a:pPr marR="0" lvl="0" indent="0" algn="just" defTabSz="914400" rtl="0" eaLnBrk="1" fontAlgn="base" latinLnBrk="0" hangingPunct="1">
              <a:lnSpc>
                <a:spcPct val="90000"/>
              </a:lnSpc>
              <a:spcBef>
                <a:spcPts val="600"/>
              </a:spcBef>
              <a:buClr>
                <a:schemeClr val="accent1"/>
              </a:buClr>
              <a:buSzPct val="80000"/>
              <a:buFont typeface="Wingdings 2" panose="05020102010507070707" pitchFamily="18" charset="2"/>
              <a:buNone/>
              <a:defRPr/>
            </a:pPr>
            <a:endParaRPr kumimoji="0" lang="en-US" altLang="zh-CN" sz="2400" b="0" i="0" u="none" strike="noStrike" kern="0" cap="none" spc="0" normalizeH="0" baseline="0" noProof="0" dirty="0" smtClean="0">
              <a:ln>
                <a:noFill/>
              </a:ln>
              <a:solidFill>
                <a:srgbClr val="657B3E"/>
              </a:solidFill>
              <a:effectLst/>
              <a:uLnTx/>
              <a:uFillTx/>
              <a:latin typeface="+mn-lt"/>
              <a:ea typeface="+mn-ea"/>
              <a:cs typeface="+mn-cs"/>
            </a:endParaRPr>
          </a:p>
          <a:p>
            <a:pPr marR="0" lvl="0" indent="0" algn="just" defTabSz="914400" rtl="0" eaLnBrk="1" fontAlgn="base" latinLnBrk="0" hangingPunct="1">
              <a:lnSpc>
                <a:spcPct val="90000"/>
              </a:lnSpc>
              <a:spcBef>
                <a:spcPts val="600"/>
              </a:spcBef>
              <a:spcAft>
                <a:spcPct val="0"/>
              </a:spcAft>
              <a:buClr>
                <a:srgbClr val="87A452"/>
              </a:buClr>
              <a:buSzPct val="80000"/>
              <a:buFont typeface="Wingdings 2" panose="05020102010507070707" pitchFamily="18" charset="2"/>
              <a:buNone/>
              <a:defRPr/>
            </a:pPr>
            <a:r>
              <a:rPr lang="zh-CN" altLang="en-US" sz="2400" b="1" dirty="0" smtClean="0">
                <a:solidFill>
                  <a:srgbClr val="FF0000"/>
                </a:solidFill>
                <a:latin typeface="楷体_GB2312" panose="02010609030101010101" pitchFamily="1" charset="-122"/>
                <a:ea typeface="楷体_GB2312" panose="02010609030101010101" pitchFamily="1" charset="-122"/>
                <a:sym typeface="+mn-ea"/>
              </a:rPr>
              <a:t>注意 </a:t>
            </a:r>
            <a:r>
              <a:rPr lang="zh-CN" altLang="en-US" sz="2400" kern="0" noProof="0" dirty="0" smtClean="0">
                <a:ln>
                  <a:noFill/>
                </a:ln>
                <a:solidFill>
                  <a:srgbClr val="FF0000"/>
                </a:solidFill>
                <a:effectLst/>
                <a:uLnTx/>
                <a:uFillTx/>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需完成单位负责人阅知亲笔签名并加盖单位公章。</a:t>
            </a:r>
            <a:endParaRPr lang="zh-CN" altLang="en-US" sz="2400" dirty="0">
              <a:solidFill>
                <a:schemeClr val="accent1"/>
              </a:solidFill>
              <a:latin typeface="楷体_GB2312" panose="02010609030101010101" pitchFamily="1" charset="-122"/>
              <a:ea typeface="楷体_GB2312" panose="02010609030101010101" pitchFamily="1" charset="-122"/>
            </a:endParaRPr>
          </a:p>
          <a:p>
            <a:pPr marL="0" indent="0" eaLnBrk="1" hangingPunct="1">
              <a:buNone/>
            </a:pPr>
            <a:endParaRPr lang="zh-CN" altLang="en-US" sz="2400" dirty="0">
              <a:solidFill>
                <a:schemeClr val="accent1"/>
              </a:solidFill>
              <a:latin typeface="楷体_GB2312" panose="02010609030101010101" pitchFamily="1" charset="-122"/>
              <a:ea typeface="楷体_GB2312" panose="02010609030101010101" pitchFamily="1" charset="-122"/>
            </a:endParaRP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nvSpPr>
        <p:spPr>
          <a:xfrm>
            <a:off x="3188970" y="1063625"/>
            <a:ext cx="5899150" cy="533400"/>
          </a:xfrm>
          <a:prstGeom prst="rect">
            <a:avLst/>
          </a:prstGeom>
          <a:noFill/>
          <a:ln w="9525">
            <a:noFill/>
          </a:ln>
        </p:spPr>
        <p:txBody>
          <a:bodyPr vert="horz" wrap="square" lIns="92075" tIns="46038" rIns="92075" bIns="46038" anchor="b"/>
          <a:lstStyle>
            <a:lvl1pPr lvl="0">
              <a:defRPr/>
            </a:lvl1pPr>
          </a:lstStyle>
          <a:p>
            <a:pPr lvl="0" algn="ctr" eaLnBrk="1" hangingPunct="1"/>
            <a:r>
              <a:rPr lang="zh-CN" altLang="en-US" sz="3600" b="1" smtClean="0">
                <a:solidFill>
                  <a:schemeClr val="tx2"/>
                </a:solidFill>
                <a:latin typeface="+mj-lt"/>
                <a:ea typeface="+mj-ea"/>
                <a:cs typeface="+mj-cs"/>
              </a:rPr>
              <a:t>主要完成人及主要完成单位数量限制</a:t>
            </a:r>
          </a:p>
        </p:txBody>
      </p:sp>
      <p:graphicFrame>
        <p:nvGraphicFramePr>
          <p:cNvPr id="19461" name="Group 5"/>
          <p:cNvGraphicFramePr>
            <a:graphicFrameLocks noGrp="1"/>
          </p:cNvGraphicFramePr>
          <p:nvPr/>
        </p:nvGraphicFramePr>
        <p:xfrm>
          <a:off x="2541588" y="2306638"/>
          <a:ext cx="7345362" cy="2930526"/>
        </p:xfrm>
        <a:graphic>
          <a:graphicData uri="http://schemas.openxmlformats.org/drawingml/2006/table">
            <a:tbl>
              <a:tblPr/>
              <a:tblGrid>
                <a:gridCol w="2447925"/>
                <a:gridCol w="2449512"/>
                <a:gridCol w="2447925"/>
              </a:tblGrid>
              <a:tr h="720725">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奖励等级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主要完成人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主要完成单位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一等奖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不超过10人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不超过5个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二等奖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不超过7人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不超过5个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三等奖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不超过5人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dirty="0">
                          <a:solidFill>
                            <a:schemeClr val="accent1"/>
                          </a:solidFill>
                          <a:latin typeface="楷体_GB2312" panose="02010609030101010101" pitchFamily="1" charset="-122"/>
                          <a:ea typeface="楷体_GB2312" panose="02010609030101010101" pitchFamily="1" charset="-122"/>
                        </a:rPr>
                        <a:t>不超过5个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09490" y="293370"/>
            <a:ext cx="3095625"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推荐单位意见</a:t>
            </a:r>
            <a:endParaRPr lang="zh-CN" altLang="en-US" sz="3600" b="1" smtClean="0">
              <a:solidFill>
                <a:schemeClr val="tx2"/>
              </a:solidFill>
              <a:latin typeface="+mj-lt"/>
              <a:ea typeface="+mj-ea"/>
              <a:cs typeface="+mj-cs"/>
            </a:endParaRP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2" name="文本框 1"/>
          <p:cNvSpPr txBox="1"/>
          <p:nvPr/>
        </p:nvSpPr>
        <p:spPr>
          <a:xfrm>
            <a:off x="1974215" y="1287145"/>
            <a:ext cx="9337040" cy="4283075"/>
          </a:xfrm>
          <a:prstGeom prst="rect">
            <a:avLst/>
          </a:prstGeom>
          <a:noFill/>
        </p:spPr>
        <p:txBody>
          <a:bodyPr wrap="square" rtlCol="0" anchor="t">
            <a:spAutoFit/>
          </a:bodyPr>
          <a:lstStyle/>
          <a:p>
            <a:pPr marR="0" lvl="0" indent="0" algn="just" defTabSz="914400" rtl="0" eaLnBrk="1" fontAlgn="base" latinLnBrk="0" hangingPunct="1">
              <a:lnSpc>
                <a:spcPct val="110000"/>
              </a:lnSpc>
              <a:spcBef>
                <a:spcPts val="600"/>
              </a:spcBef>
              <a:spcAft>
                <a:spcPct val="0"/>
              </a:spcAft>
              <a:buClr>
                <a:srgbClr val="87A452"/>
              </a:buClr>
              <a:buSzPct val="80000"/>
              <a:buFont typeface="Wingdings 2" panose="05020102010507070707" pitchFamily="18" charset="2"/>
              <a:buNone/>
              <a:defRPr/>
            </a:pPr>
            <a:r>
              <a:rPr lang="zh-CN" altLang="en-US" sz="2400" b="1" kern="0" noProof="0" dirty="0" smtClean="0">
                <a:ln>
                  <a:noFill/>
                </a:ln>
                <a:solidFill>
                  <a:srgbClr val="FF0000"/>
                </a:solidFill>
                <a:effectLst/>
                <a:uLnTx/>
                <a:uFillTx/>
                <a:latin typeface="楷体_GB2312" panose="02010609030101010101" pitchFamily="1" charset="-122"/>
                <a:ea typeface="楷体_GB2312" panose="02010609030101010101" pitchFamily="1" charset="-122"/>
                <a:sym typeface="+mn-ea"/>
              </a:rPr>
              <a:t>推荐单位</a:t>
            </a:r>
            <a:endParaRPr kumimoji="0" lang="en-US" altLang="zh-CN" sz="2400" b="1" i="0" u="none" strike="noStrike" kern="0" cap="none" spc="0" normalizeH="0" baseline="0" noProof="0" dirty="0" smtClean="0">
              <a:ln>
                <a:noFill/>
              </a:ln>
              <a:solidFill>
                <a:srgbClr val="FF0000"/>
              </a:solidFill>
              <a:effectLst/>
              <a:uLnTx/>
              <a:uFillTx/>
              <a:latin typeface="楷体_GB2312" panose="02010609030101010101" pitchFamily="1" charset="-122"/>
              <a:ea typeface="楷体_GB2312" panose="02010609030101010101" pitchFamily="1" charset="-122"/>
              <a:cs typeface="+mn-cs"/>
            </a:endParaRPr>
          </a:p>
          <a:p>
            <a:pPr marL="357505" marR="0" lvl="0" indent="-357505"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kern="0" noProof="0" dirty="0" smtClean="0">
                <a:ln>
                  <a:noFill/>
                </a:ln>
                <a:solidFill>
                  <a:srgbClr val="657B3E"/>
                </a:solidFill>
                <a:effectLst/>
                <a:uLnTx/>
                <a:uFillTx/>
                <a:latin typeface="楷体_GB2312" panose="02010609030101010101" pitchFamily="1" charset="-122"/>
                <a:ea typeface="楷体_GB2312" panose="02010609030101010101" pitchFamily="1" charset="-122"/>
                <a:sym typeface="仿宋_GB2312" panose="02010609030101010101" pitchFamily="1" charset="-122"/>
              </a:rPr>
              <a:t>  </a:t>
            </a:r>
            <a:r>
              <a:rPr lang="zh-CN" altLang="en-US" sz="2400" dirty="0">
                <a:solidFill>
                  <a:schemeClr val="accent1"/>
                </a:solidFill>
                <a:latin typeface="楷体_GB2312" panose="02010609030101010101" pitchFamily="1" charset="-122"/>
                <a:ea typeface="楷体_GB2312" panose="02010609030101010101" pitchFamily="1" charset="-122"/>
                <a:sym typeface="仿宋_GB2312" panose="02010609030101010101" pitchFamily="1" charset="-122"/>
              </a:rPr>
              <a:t>★</a:t>
            </a:r>
            <a:r>
              <a:rPr lang="zh-CN" altLang="en-US" sz="2400" dirty="0">
                <a:solidFill>
                  <a:schemeClr val="accent1"/>
                </a:solidFill>
                <a:latin typeface="楷体_GB2312" panose="02010609030101010101" pitchFamily="1" charset="-122"/>
                <a:ea typeface="楷体_GB2312" panose="02010609030101010101" pitchFamily="1" charset="-122"/>
                <a:sym typeface="+mn-ea"/>
              </a:rPr>
              <a:t>上海市预防医学会会员单位；</a:t>
            </a:r>
            <a:endParaRPr kumimoji="0" lang="zh-CN" altLang="en-US" sz="2400" b="0" i="0" u="none" strike="noStrike" cap="none" spc="0" normalizeH="0" baseline="0" dirty="0">
              <a:solidFill>
                <a:schemeClr val="accent1"/>
              </a:solidFill>
              <a:latin typeface="楷体_GB2312" panose="02010609030101010101" pitchFamily="1" charset="-122"/>
              <a:ea typeface="楷体_GB2312" panose="02010609030101010101" pitchFamily="1" charset="-122"/>
              <a:cs typeface="+mn-cs"/>
            </a:endParaRPr>
          </a:p>
          <a:p>
            <a:pPr marL="357505" marR="0" lvl="0" indent="-357505"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dirty="0">
                <a:solidFill>
                  <a:schemeClr val="accent1"/>
                </a:solidFill>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仿宋_GB2312" panose="02010609030101010101" pitchFamily="1" charset="-122"/>
              </a:rPr>
              <a:t>★</a:t>
            </a:r>
            <a:r>
              <a:rPr lang="zh-CN" altLang="en-US" sz="2400" dirty="0">
                <a:solidFill>
                  <a:schemeClr val="accent1"/>
                </a:solidFill>
                <a:latin typeface="楷体_GB2312" panose="02010609030101010101" pitchFamily="1" charset="-122"/>
                <a:ea typeface="楷体_GB2312" panose="02010609030101010101" pitchFamily="1" charset="-122"/>
                <a:sym typeface="+mn-ea"/>
              </a:rPr>
              <a:t>上海市预防医学会各专业委员会主任委员； </a:t>
            </a:r>
            <a:endParaRPr kumimoji="0" lang="zh-CN" altLang="en-US" sz="2400" b="0" i="0" u="none" strike="noStrike" cap="none" spc="0" normalizeH="0" baseline="0" dirty="0">
              <a:solidFill>
                <a:schemeClr val="accent1"/>
              </a:solidFill>
              <a:latin typeface="楷体_GB2312" panose="02010609030101010101" pitchFamily="1" charset="-122"/>
              <a:ea typeface="楷体_GB2312" panose="02010609030101010101" pitchFamily="1" charset="-122"/>
              <a:cs typeface="+mn-cs"/>
            </a:endParaRPr>
          </a:p>
          <a:p>
            <a:pPr marL="357505" marR="0" lvl="0" indent="-357505"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dirty="0">
                <a:solidFill>
                  <a:schemeClr val="accent1"/>
                </a:solidFill>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仿宋_GB2312" panose="02010609030101010101" pitchFamily="1" charset="-122"/>
              </a:rPr>
              <a:t>★</a:t>
            </a:r>
            <a:r>
              <a:rPr lang="zh-CN" altLang="en-US" sz="2400" dirty="0">
                <a:solidFill>
                  <a:schemeClr val="accent1"/>
                </a:solidFill>
                <a:latin typeface="楷体_GB2312" panose="02010609030101010101" pitchFamily="1" charset="-122"/>
                <a:ea typeface="楷体_GB2312" panose="02010609030101010101" pitchFamily="1" charset="-122"/>
                <a:sym typeface="+mn-ea"/>
              </a:rPr>
              <a:t>本市公共卫生机构、预防保健机构、医疗机构、相关监督机构、高等院校、科研院所及其他相关</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企事业单</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位</a:t>
            </a:r>
            <a:r>
              <a:rPr lang="zh-CN" altLang="en-US" sz="2400" dirty="0" smtClean="0">
                <a:solidFill>
                  <a:schemeClr val="accent1"/>
                </a:solidFill>
                <a:latin typeface="楷体_GB2312" panose="02010609030101010101" pitchFamily="1" charset="-122"/>
                <a:ea typeface="楷体_GB2312" panose="02010609030101010101" pitchFamily="1" charset="-122"/>
                <a:sym typeface="+mn-ea"/>
              </a:rPr>
              <a:t>。</a:t>
            </a:r>
            <a:endParaRPr lang="zh-CN" altLang="en-US" sz="2400" dirty="0">
              <a:solidFill>
                <a:schemeClr val="accent1"/>
              </a:solidFill>
              <a:latin typeface="楷体_GB2312" panose="02010609030101010101" pitchFamily="1" charset="-122"/>
              <a:ea typeface="楷体_GB2312" panose="02010609030101010101" pitchFamily="1" charset="-122"/>
              <a:sym typeface="+mn-ea"/>
            </a:endParaRPr>
          </a:p>
          <a:p>
            <a:pPr marL="357505" marR="0" lvl="0" indent="-357505"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endParaRPr kumimoji="0" lang="zh-CN" altLang="en-US" sz="2400" b="1" i="0" u="none" strike="noStrike" kern="0" cap="none" spc="0" normalizeH="0" baseline="0" noProof="0" dirty="0" smtClean="0">
              <a:ln>
                <a:noFill/>
              </a:ln>
              <a:solidFill>
                <a:srgbClr val="FF0000"/>
              </a:solidFill>
              <a:effectLst/>
              <a:uLnTx/>
              <a:uFillTx/>
              <a:latin typeface="楷体_GB2312" panose="02010609030101010101" pitchFamily="1" charset="-122"/>
              <a:ea typeface="楷体_GB2312" panose="02010609030101010101" pitchFamily="1" charset="-122"/>
              <a:cs typeface="+mn-cs"/>
            </a:endParaRPr>
          </a:p>
          <a:p>
            <a:pPr marR="0" lvl="0" indent="0"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b="1" kern="0" noProof="0" dirty="0" smtClean="0">
                <a:ln>
                  <a:noFill/>
                </a:ln>
                <a:solidFill>
                  <a:srgbClr val="FF0000"/>
                </a:solidFill>
                <a:effectLst/>
                <a:uLnTx/>
                <a:uFillTx/>
                <a:latin typeface="楷体_GB2312" panose="02010609030101010101" pitchFamily="1" charset="-122"/>
                <a:ea typeface="楷体_GB2312" panose="02010609030101010101" pitchFamily="1" charset="-122"/>
                <a:sym typeface="+mn-ea"/>
              </a:rPr>
              <a:t>意见</a:t>
            </a:r>
            <a:r>
              <a:rPr lang="zh-CN" altLang="en-US" sz="2400" b="1" dirty="0">
                <a:solidFill>
                  <a:schemeClr val="accent1"/>
                </a:solidFill>
                <a:latin typeface="楷体_GB2312" panose="02010609030101010101" pitchFamily="1" charset="-122"/>
                <a:ea typeface="楷体_GB2312" panose="02010609030101010101" pitchFamily="1" charset="-122"/>
                <a:sym typeface="+mn-ea"/>
              </a:rPr>
              <a:t>（不超过1000字）</a:t>
            </a:r>
            <a:endParaRPr kumimoji="0" lang="zh-CN" altLang="en-US" sz="2400" b="1" i="0" u="none" strike="noStrike" cap="none" spc="0" normalizeH="0" baseline="0" dirty="0">
              <a:solidFill>
                <a:schemeClr val="accent1"/>
              </a:solidFill>
              <a:latin typeface="楷体_GB2312" panose="02010609030101010101" pitchFamily="1" charset="-122"/>
              <a:ea typeface="楷体_GB2312" panose="02010609030101010101" pitchFamily="1" charset="-122"/>
              <a:cs typeface="+mn-cs"/>
            </a:endParaRPr>
          </a:p>
          <a:p>
            <a:pPr marL="0" marR="0" lvl="0" indent="0"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kern="0" noProof="0" dirty="0" smtClean="0">
                <a:ln>
                  <a:noFill/>
                </a:ln>
                <a:solidFill>
                  <a:srgbClr val="657B3E"/>
                </a:solidFill>
                <a:effectLst/>
                <a:uLnTx/>
                <a:uFillTx/>
                <a:latin typeface="楷体_GB2312" panose="02010609030101010101" pitchFamily="1" charset="-122"/>
                <a:ea typeface="楷体_GB2312" panose="02010609030101010101" pitchFamily="1" charset="-122"/>
                <a:sym typeface="+mn-ea"/>
              </a:rPr>
              <a:t>  </a:t>
            </a:r>
            <a:r>
              <a:rPr lang="zh-CN" altLang="en-US" sz="2400" dirty="0">
                <a:solidFill>
                  <a:schemeClr val="accent1"/>
                </a:solidFill>
                <a:latin typeface="楷体_GB2312" panose="02010609030101010101" pitchFamily="1" charset="-122"/>
                <a:ea typeface="楷体_GB2312" panose="02010609030101010101" pitchFamily="1" charset="-122"/>
                <a:sym typeface="+mn-ea"/>
              </a:rPr>
              <a:t>应在认真审阅推荐材料，确认符合推荐条件后，根据项目</a:t>
            </a:r>
            <a:endParaRPr kumimoji="0" lang="zh-CN" altLang="en-US" sz="2400" b="0" i="0" u="none" strike="noStrike" cap="none" spc="0" normalizeH="0" baseline="0" dirty="0">
              <a:solidFill>
                <a:schemeClr val="accent1"/>
              </a:solidFill>
              <a:latin typeface="楷体_GB2312" panose="02010609030101010101" pitchFamily="1" charset="-122"/>
              <a:ea typeface="楷体_GB2312" panose="02010609030101010101" pitchFamily="1" charset="-122"/>
              <a:cs typeface="+mn-cs"/>
            </a:endParaRPr>
          </a:p>
          <a:p>
            <a:pPr marL="0" marR="0" lvl="0" indent="0"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dirty="0">
                <a:solidFill>
                  <a:schemeClr val="accent1"/>
                </a:solidFill>
                <a:latin typeface="楷体_GB2312" panose="02010609030101010101" pitchFamily="1" charset="-122"/>
                <a:ea typeface="楷体_GB2312" panose="02010609030101010101" pitchFamily="1" charset="-122"/>
                <a:sym typeface="+mn-ea"/>
              </a:rPr>
              <a:t>  创新点、科技水平和应用情况，写明推荐理由和结论性意见。</a:t>
            </a:r>
            <a:endParaRPr lang="zh-CN" altLang="en-US" sz="2400" dirty="0">
              <a:solidFill>
                <a:schemeClr val="accent1"/>
              </a:solidFill>
              <a:latin typeface="楷体_GB2312" panose="02010609030101010101" pitchFamily="1" charset="-122"/>
              <a:ea typeface="楷体_GB2312" panose="02010609030101010101" pitchFamily="1" charset="-122"/>
            </a:endParaRP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40910" y="369570"/>
            <a:ext cx="3458210"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专家推荐意见</a:t>
            </a:r>
            <a:endParaRPr lang="zh-CN" altLang="en-US" sz="3600" b="1" smtClean="0">
              <a:solidFill>
                <a:schemeClr val="tx2"/>
              </a:solidFill>
              <a:latin typeface="+mj-lt"/>
              <a:ea typeface="+mj-ea"/>
              <a:cs typeface="+mj-cs"/>
            </a:endParaRP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34819" name="Rectangle 3"/>
          <p:cNvSpPr>
            <a:spLocks noGrp="1"/>
          </p:cNvSpPr>
          <p:nvPr/>
        </p:nvSpPr>
        <p:spPr>
          <a:xfrm>
            <a:off x="1539240" y="1748155"/>
            <a:ext cx="9862185" cy="4032250"/>
          </a:xfrm>
          <a:prstGeom prst="rect">
            <a:avLst/>
          </a:prstGeom>
          <a:noFill/>
          <a:ln w="9525">
            <a:noFill/>
          </a:ln>
        </p:spPr>
        <p:txBody>
          <a:bodyPr vert="horz" wrap="square" lIns="91440" tIns="45720" rIns="91440" bIns="45720" anchor="t"/>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l" rtl="0" eaLnBrk="0" fontAlgn="base" hangingPunct="0">
              <a:lnSpc>
                <a:spcPct val="120000"/>
              </a:lnSpc>
              <a:spcBef>
                <a:spcPct val="0"/>
              </a:spcBef>
              <a:spcAft>
                <a:spcPts val="600"/>
              </a:spcAft>
              <a:buClr>
                <a:srgbClr val="9BD4C1"/>
              </a:buClr>
              <a:buFont typeface="幼圆"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9pPr>
          </a:lstStyle>
          <a:p>
            <a:pPr marL="0" indent="0" eaLnBrk="1" hangingPunct="1">
              <a:buNone/>
            </a:pPr>
            <a:r>
              <a:rPr lang="zh-CN" altLang="en-US" b="1" dirty="0">
                <a:solidFill>
                  <a:srgbClr val="FF0000"/>
                </a:solidFill>
                <a:latin typeface="楷体_GB2312" panose="02010609030101010101" pitchFamily="1" charset="-122"/>
                <a:ea typeface="楷体_GB2312" panose="02010609030101010101" pitchFamily="1" charset="-122"/>
              </a:rPr>
              <a:t>推荐人：</a:t>
            </a:r>
            <a:r>
              <a:rPr lang="zh-CN" altLang="en-US" dirty="0">
                <a:solidFill>
                  <a:schemeClr val="accent1"/>
                </a:solidFill>
                <a:latin typeface="楷体_GB2312" panose="02010609030101010101" pitchFamily="1" charset="-122"/>
                <a:ea typeface="楷体_GB2312" panose="02010609030101010101" pitchFamily="1" charset="-122"/>
              </a:rPr>
              <a:t>由学会专业委员会主任委员会同2名高级技术职称人员作为共同推荐人</a:t>
            </a:r>
            <a:r>
              <a:rPr lang="zh-CN" altLang="en-US" b="1" dirty="0">
                <a:solidFill>
                  <a:srgbClr val="FF0000"/>
                </a:solidFill>
                <a:latin typeface="楷体_GB2312" panose="02010609030101010101" pitchFamily="1" charset="-122"/>
                <a:ea typeface="楷体_GB2312" panose="02010609030101010101" pitchFamily="1" charset="-122"/>
              </a:rPr>
              <a:t>限额</a:t>
            </a:r>
            <a:r>
              <a:rPr lang="zh-CN" altLang="en-US" dirty="0">
                <a:solidFill>
                  <a:schemeClr val="accent1"/>
                </a:solidFill>
                <a:latin typeface="楷体_GB2312" panose="02010609030101010101" pitchFamily="1" charset="-122"/>
                <a:ea typeface="楷体_GB2312" panose="02010609030101010101" pitchFamily="1" charset="-122"/>
              </a:rPr>
              <a:t>推荐一项</a:t>
            </a:r>
          </a:p>
          <a:p>
            <a:pPr marL="0" indent="0" eaLnBrk="1" hangingPunct="1">
              <a:buNone/>
            </a:pPr>
            <a:endParaRPr lang="zh-CN" altLang="en-US" dirty="0">
              <a:solidFill>
                <a:schemeClr val="accent1"/>
              </a:solidFill>
              <a:latin typeface="楷体_GB2312" panose="02010609030101010101" pitchFamily="1" charset="-122"/>
              <a:ea typeface="楷体_GB2312" panose="02010609030101010101" pitchFamily="1" charset="-122"/>
            </a:endParaRPr>
          </a:p>
          <a:p>
            <a:pPr marL="0" indent="0" eaLnBrk="1" hangingPunct="1">
              <a:buNone/>
            </a:pPr>
            <a:r>
              <a:rPr lang="zh-CN" altLang="en-US" b="1" dirty="0">
                <a:solidFill>
                  <a:srgbClr val="FF0000"/>
                </a:solidFill>
                <a:latin typeface="楷体_GB2312" panose="02010609030101010101" pitchFamily="1" charset="-122"/>
                <a:ea typeface="楷体_GB2312" panose="02010609030101010101" pitchFamily="1" charset="-122"/>
              </a:rPr>
              <a:t>意见：</a:t>
            </a:r>
            <a:r>
              <a:rPr lang="zh-CN" altLang="en-US" dirty="0">
                <a:solidFill>
                  <a:schemeClr val="accent1"/>
                </a:solidFill>
                <a:latin typeface="楷体_GB2312" panose="02010609030101010101" pitchFamily="1" charset="-122"/>
                <a:ea typeface="楷体_GB2312" panose="02010609030101010101" pitchFamily="1" charset="-122"/>
              </a:rPr>
              <a:t>在认真审阅推荐材料，确认符合推荐条件后，根据项目创造性特点、科学技术水平和应用情况，各自独立写出推荐理由和结论性意见，要求不超过</a:t>
            </a:r>
            <a:r>
              <a:rPr lang="zh-CN" altLang="en-US" b="1" dirty="0">
                <a:solidFill>
                  <a:srgbClr val="FF0000"/>
                </a:solidFill>
                <a:latin typeface="楷体_GB2312" panose="02010609030101010101" pitchFamily="1" charset="-122"/>
                <a:ea typeface="楷体_GB2312" panose="02010609030101010101" pitchFamily="1" charset="-122"/>
              </a:rPr>
              <a:t>1000字</a:t>
            </a:r>
          </a:p>
          <a:p>
            <a:pPr marL="0" indent="0" eaLnBrk="1" hangingPunct="1">
              <a:buNone/>
            </a:pPr>
            <a:r>
              <a:rPr lang="zh-CN" altLang="en-US" dirty="0">
                <a:solidFill>
                  <a:schemeClr val="accent1"/>
                </a:solidFill>
                <a:latin typeface="楷体_GB2312" panose="02010609030101010101" pitchFamily="1" charset="-122"/>
                <a:ea typeface="楷体_GB2312" panose="02010609030101010101" pitchFamily="1" charset="-122"/>
              </a:rPr>
              <a:t>每位推荐人分别填写《推荐书》中“专家推荐意见”，并亲笔签名</a:t>
            </a: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4122697" y="2359388"/>
            <a:ext cx="1531941" cy="1151165"/>
          </a:xfrm>
          <a:prstGeom prst="rect">
            <a:avLst/>
          </a:prstGeom>
          <a:noFill/>
        </p:spPr>
        <p:txBody>
          <a:bodyPr wrap="square" rtlCol="0" anchor="ctr" anchorCtr="0">
            <a:normAutofit/>
          </a:bodyPr>
          <a:lstStyle/>
          <a:p>
            <a:pPr algn="ctr"/>
            <a:r>
              <a:rPr lang="en-US" altLang="zh-TW" sz="6600" dirty="0">
                <a:solidFill>
                  <a:schemeClr val="tx2"/>
                </a:solidFill>
              </a:rPr>
              <a:t>03/</a:t>
            </a:r>
            <a:endParaRPr lang="zh-TW" altLang="en-US" sz="6600" dirty="0">
              <a:solidFill>
                <a:schemeClr val="tx2"/>
              </a:solidFill>
            </a:endParaRPr>
          </a:p>
        </p:txBody>
      </p:sp>
      <p:sp>
        <p:nvSpPr>
          <p:cNvPr id="14" name="文本框 13"/>
          <p:cNvSpPr txBox="1"/>
          <p:nvPr>
            <p:custDataLst>
              <p:tags r:id="rId3"/>
            </p:custDataLst>
          </p:nvPr>
        </p:nvSpPr>
        <p:spPr>
          <a:xfrm>
            <a:off x="5654675" y="2477135"/>
            <a:ext cx="5825490" cy="915670"/>
          </a:xfrm>
          <a:prstGeom prst="rect">
            <a:avLst/>
          </a:prstGeom>
        </p:spPr>
        <p:txBody>
          <a:bodyPr wrap="square" anchor="ctr" anchorCtr="0">
            <a:noAutofit/>
          </a:bodyPr>
          <a:lstStyle>
            <a:defPPr>
              <a:defRPr lang="zh-CN"/>
            </a:defPPr>
            <a:lvl1pPr>
              <a:defRPr sz="2000"/>
            </a:lvl1pPr>
          </a:lstStyle>
          <a:p>
            <a:r>
              <a:rPr lang="zh-CN" altLang="zh-CN" sz="4800" b="1" dirty="0" smtClean="0">
                <a:solidFill>
                  <a:schemeClr val="tx2"/>
                </a:solidFill>
                <a:latin typeface="+mj-lt"/>
                <a:ea typeface="+mj-ea"/>
                <a:cs typeface="+mj-cs"/>
                <a:sym typeface="+mn-ea"/>
              </a:rPr>
              <a:t>附件要求</a:t>
            </a:r>
          </a:p>
        </p:txBody>
      </p:sp>
      <p:pic>
        <p:nvPicPr>
          <p:cNvPr id="8" name="图片 7" descr="logo(绿)"/>
          <p:cNvPicPr>
            <a:picLocks noChangeAspect="1"/>
          </p:cNvPicPr>
          <p:nvPr/>
        </p:nvPicPr>
        <p:blipFill>
          <a:blip r:embed="rId6"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2"/>
            </p:custDataLst>
          </p:nvPr>
        </p:nvSpPr>
        <p:spPr>
          <a:xfrm>
            <a:off x="2555875" y="99695"/>
            <a:ext cx="6661150" cy="79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normAutofit fontScale="90000"/>
          </a:bodyPr>
          <a:lstStyle>
            <a:lvl1pPr eaLnBrk="1" fontAlgn="auto" hangingPunct="1">
              <a:lnSpc>
                <a:spcPct val="90000"/>
              </a:lnSpc>
              <a:spcAft>
                <a:spcPts val="0"/>
              </a:spcAft>
              <a:defRPr sz="4000" cap="all">
                <a:solidFill>
                  <a:srgbClr val="487360"/>
                </a:solidFill>
                <a:latin typeface="+mj-lt"/>
                <a:ea typeface="+mj-ea"/>
                <a:cs typeface="+mj-cs"/>
              </a:defRPr>
            </a:lvl1pPr>
            <a:lvl2pPr>
              <a:lnSpc>
                <a:spcPct val="90000"/>
              </a:lnSpc>
              <a:defRPr sz="4400"/>
            </a:lvl2pPr>
            <a:lvl3pPr>
              <a:lnSpc>
                <a:spcPct val="90000"/>
              </a:lnSpc>
              <a:defRPr sz="4400"/>
            </a:lvl3pPr>
            <a:lvl4pPr>
              <a:lnSpc>
                <a:spcPct val="90000"/>
              </a:lnSpc>
              <a:defRPr sz="4400"/>
            </a:lvl4pPr>
            <a:lvl5pPr>
              <a:lnSpc>
                <a:spcPct val="90000"/>
              </a:lnSpc>
              <a:defRPr sz="4400"/>
            </a:lvl5pPr>
            <a:lvl6pPr marL="457200" fontAlgn="base">
              <a:lnSpc>
                <a:spcPct val="90000"/>
              </a:lnSpc>
              <a:spcBef>
                <a:spcPct val="0"/>
              </a:spcBef>
              <a:spcAft>
                <a:spcPct val="0"/>
              </a:spcAft>
              <a:defRPr sz="4400"/>
            </a:lvl6pPr>
            <a:lvl7pPr marL="914400" fontAlgn="base">
              <a:lnSpc>
                <a:spcPct val="90000"/>
              </a:lnSpc>
              <a:spcBef>
                <a:spcPct val="0"/>
              </a:spcBef>
              <a:spcAft>
                <a:spcPct val="0"/>
              </a:spcAft>
              <a:defRPr sz="4400"/>
            </a:lvl7pPr>
            <a:lvl8pPr marL="1371600" fontAlgn="base">
              <a:lnSpc>
                <a:spcPct val="90000"/>
              </a:lnSpc>
              <a:spcBef>
                <a:spcPct val="0"/>
              </a:spcBef>
              <a:spcAft>
                <a:spcPct val="0"/>
              </a:spcAft>
              <a:defRPr sz="4400"/>
            </a:lvl8pPr>
            <a:lvl9pPr marL="1828800" fontAlgn="base">
              <a:lnSpc>
                <a:spcPct val="90000"/>
              </a:lnSpc>
              <a:spcBef>
                <a:spcPct val="0"/>
              </a:spcBef>
              <a:spcAft>
                <a:spcPct val="0"/>
              </a:spcAft>
              <a:defRPr sz="4400"/>
            </a:lvl9pPr>
          </a:lstStyle>
          <a:p>
            <a:pPr algn="ctr"/>
            <a:r>
              <a:rPr lang="zh-CN" altLang="en-US" sz="3600" b="1" cap="none" smtClean="0">
                <a:solidFill>
                  <a:schemeClr val="tx2"/>
                </a:solidFill>
                <a:sym typeface="+mn-ea"/>
              </a:rPr>
              <a:t>附件目录（红色为必须提交的材料）</a:t>
            </a:r>
          </a:p>
        </p:txBody>
      </p:sp>
      <p:grpSp>
        <p:nvGrpSpPr>
          <p:cNvPr id="34" name="组合 33"/>
          <p:cNvGrpSpPr/>
          <p:nvPr/>
        </p:nvGrpSpPr>
        <p:grpSpPr>
          <a:xfrm>
            <a:off x="933450" y="1003300"/>
            <a:ext cx="11198225" cy="5441497"/>
            <a:chOff x="1065" y="1550"/>
            <a:chExt cx="17635" cy="8569"/>
          </a:xfrm>
        </p:grpSpPr>
        <p:sp>
          <p:nvSpPr>
            <p:cNvPr id="3" name="文本框 2"/>
            <p:cNvSpPr txBox="1"/>
            <p:nvPr>
              <p:custDataLst>
                <p:tags r:id="rId3"/>
              </p:custDataLst>
            </p:nvPr>
          </p:nvSpPr>
          <p:spPr>
            <a:xfrm>
              <a:off x="1065" y="1550"/>
              <a:ext cx="1072" cy="1050"/>
            </a:xfrm>
            <a:prstGeom prst="rect">
              <a:avLst/>
            </a:prstGeom>
            <a:noFill/>
          </p:spPr>
          <p:txBody>
            <a:bodyPr wrap="square" rtlCol="0" anchor="ctr">
              <a:normAutofit/>
            </a:bodyPr>
            <a:lstStyle/>
            <a:p>
              <a:pPr algn="r"/>
              <a:r>
                <a:rPr lang="en-US" altLang="zh-CN" sz="2400" dirty="0"/>
                <a:t>1.</a:t>
              </a:r>
              <a:endParaRPr lang="zh-CN" altLang="en-US" sz="2400" dirty="0"/>
            </a:p>
          </p:txBody>
        </p:sp>
        <p:sp>
          <p:nvSpPr>
            <p:cNvPr id="11" name="文本框 10"/>
            <p:cNvSpPr txBox="1"/>
            <p:nvPr>
              <p:custDataLst>
                <p:tags r:id="rId4"/>
              </p:custDataLst>
            </p:nvPr>
          </p:nvSpPr>
          <p:spPr>
            <a:xfrm>
              <a:off x="2157" y="1550"/>
              <a:ext cx="6155" cy="1050"/>
            </a:xfrm>
            <a:prstGeom prst="rect">
              <a:avLst/>
            </a:prstGeom>
            <a:noFill/>
          </p:spPr>
          <p:txBody>
            <a:bodyPr wrap="square" rtlCol="0" anchor="ctr">
              <a:noAutofit/>
            </a:bodyPr>
            <a:lstStyle/>
            <a:p>
              <a:r>
                <a:rPr lang="zh-CN" altLang="en-US" sz="2400" b="1" dirty="0">
                  <a:solidFill>
                    <a:srgbClr val="FF0000"/>
                  </a:solidFill>
                  <a:latin typeface="幼圆" pitchFamily="49" charset="-122"/>
                  <a:ea typeface="幼圆" pitchFamily="49" charset="-122"/>
                  <a:sym typeface="+mn-ea"/>
                </a:rPr>
                <a:t>查新咨询报告复印件</a:t>
              </a:r>
              <a:endParaRPr lang="zh-CN" altLang="en-US" sz="2400" dirty="0"/>
            </a:p>
          </p:txBody>
        </p:sp>
        <p:sp>
          <p:nvSpPr>
            <p:cNvPr id="16" name="文本框 15"/>
            <p:cNvSpPr txBox="1"/>
            <p:nvPr>
              <p:custDataLst>
                <p:tags r:id="rId5"/>
              </p:custDataLst>
            </p:nvPr>
          </p:nvSpPr>
          <p:spPr>
            <a:xfrm>
              <a:off x="1065" y="2856"/>
              <a:ext cx="1072" cy="1050"/>
            </a:xfrm>
            <a:prstGeom prst="rect">
              <a:avLst/>
            </a:prstGeom>
            <a:noFill/>
          </p:spPr>
          <p:txBody>
            <a:bodyPr wrap="square" rtlCol="0" anchor="ctr">
              <a:normAutofit/>
            </a:bodyPr>
            <a:lstStyle/>
            <a:p>
              <a:pPr algn="r"/>
              <a:r>
                <a:rPr lang="en-US" altLang="zh-CN" sz="2400" dirty="0"/>
                <a:t>2.</a:t>
              </a:r>
              <a:endParaRPr lang="zh-CN" altLang="en-US" sz="2400" dirty="0"/>
            </a:p>
          </p:txBody>
        </p:sp>
        <p:sp>
          <p:nvSpPr>
            <p:cNvPr id="17" name="文本框 16"/>
            <p:cNvSpPr txBox="1"/>
            <p:nvPr>
              <p:custDataLst>
                <p:tags r:id="rId6"/>
              </p:custDataLst>
            </p:nvPr>
          </p:nvSpPr>
          <p:spPr>
            <a:xfrm>
              <a:off x="2157" y="2856"/>
              <a:ext cx="6155" cy="1050"/>
            </a:xfrm>
            <a:prstGeom prst="rect">
              <a:avLst/>
            </a:prstGeom>
            <a:noFill/>
          </p:spPr>
          <p:txBody>
            <a:bodyPr wrap="square" rtlCol="0" anchor="ctr">
              <a:noAutofit/>
            </a:bodyPr>
            <a:lstStyle/>
            <a:p>
              <a:r>
                <a:rPr lang="zh-CN" altLang="en-US" sz="2400" b="1" dirty="0">
                  <a:solidFill>
                    <a:srgbClr val="FF0000"/>
                  </a:solidFill>
                  <a:latin typeface="幼圆" pitchFamily="49" charset="-122"/>
                  <a:ea typeface="幼圆" pitchFamily="49" charset="-122"/>
                  <a:sym typeface="+mn-ea"/>
                </a:rPr>
                <a:t>被他人引用情况检索复印件</a:t>
              </a:r>
              <a:endParaRPr lang="zh-CN" altLang="en-US" sz="2400" dirty="0"/>
            </a:p>
          </p:txBody>
        </p:sp>
        <p:sp>
          <p:nvSpPr>
            <p:cNvPr id="19" name="文本框 18"/>
            <p:cNvSpPr txBox="1"/>
            <p:nvPr>
              <p:custDataLst>
                <p:tags r:id="rId7"/>
              </p:custDataLst>
            </p:nvPr>
          </p:nvSpPr>
          <p:spPr>
            <a:xfrm>
              <a:off x="1065" y="4162"/>
              <a:ext cx="1072" cy="1050"/>
            </a:xfrm>
            <a:prstGeom prst="rect">
              <a:avLst/>
            </a:prstGeom>
            <a:noFill/>
          </p:spPr>
          <p:txBody>
            <a:bodyPr wrap="square" rtlCol="0" anchor="ctr">
              <a:normAutofit/>
            </a:bodyPr>
            <a:lstStyle/>
            <a:p>
              <a:pPr algn="r"/>
              <a:r>
                <a:rPr lang="en-US" altLang="zh-CN" sz="2400" dirty="0"/>
                <a:t>3.</a:t>
              </a:r>
              <a:endParaRPr lang="zh-CN" altLang="en-US" sz="2400" dirty="0"/>
            </a:p>
          </p:txBody>
        </p:sp>
        <p:sp>
          <p:nvSpPr>
            <p:cNvPr id="20" name="文本框 19"/>
            <p:cNvSpPr txBox="1"/>
            <p:nvPr>
              <p:custDataLst>
                <p:tags r:id="rId8"/>
              </p:custDataLst>
            </p:nvPr>
          </p:nvSpPr>
          <p:spPr>
            <a:xfrm>
              <a:off x="2157" y="4162"/>
              <a:ext cx="7099" cy="1050"/>
            </a:xfrm>
            <a:prstGeom prst="rect">
              <a:avLst/>
            </a:prstGeom>
            <a:noFill/>
          </p:spPr>
          <p:txBody>
            <a:bodyPr wrap="square" rtlCol="0" anchor="ctr">
              <a:noAutofit/>
            </a:bodyPr>
            <a:lstStyle/>
            <a:p>
              <a:r>
                <a:rPr lang="zh-CN" altLang="en-US" sz="2400" b="1" dirty="0">
                  <a:latin typeface="幼圆" pitchFamily="49" charset="-122"/>
                  <a:ea typeface="幼圆" pitchFamily="49" charset="-122"/>
                  <a:sym typeface="+mn-ea"/>
                </a:rPr>
                <a:t>科学技术成果登记证书复印件</a:t>
              </a:r>
              <a:endParaRPr lang="zh-CN" altLang="en-US" sz="2400" dirty="0"/>
            </a:p>
          </p:txBody>
        </p:sp>
        <p:sp>
          <p:nvSpPr>
            <p:cNvPr id="22" name="文本框 21"/>
            <p:cNvSpPr txBox="1"/>
            <p:nvPr>
              <p:custDataLst>
                <p:tags r:id="rId9"/>
              </p:custDataLst>
            </p:nvPr>
          </p:nvSpPr>
          <p:spPr>
            <a:xfrm>
              <a:off x="1065" y="5468"/>
              <a:ext cx="1072" cy="1050"/>
            </a:xfrm>
            <a:prstGeom prst="rect">
              <a:avLst/>
            </a:prstGeom>
            <a:noFill/>
          </p:spPr>
          <p:txBody>
            <a:bodyPr wrap="square" rtlCol="0" anchor="ctr">
              <a:normAutofit/>
            </a:bodyPr>
            <a:lstStyle/>
            <a:p>
              <a:pPr algn="r"/>
              <a:r>
                <a:rPr lang="en-US" altLang="zh-CN" sz="2400" dirty="0"/>
                <a:t>4.</a:t>
              </a:r>
              <a:endParaRPr lang="zh-CN" altLang="en-US" sz="2400" dirty="0"/>
            </a:p>
          </p:txBody>
        </p:sp>
        <p:sp>
          <p:nvSpPr>
            <p:cNvPr id="23" name="文本框 22"/>
            <p:cNvSpPr txBox="1"/>
            <p:nvPr>
              <p:custDataLst>
                <p:tags r:id="rId10"/>
              </p:custDataLst>
            </p:nvPr>
          </p:nvSpPr>
          <p:spPr>
            <a:xfrm>
              <a:off x="2157" y="5468"/>
              <a:ext cx="6155" cy="1050"/>
            </a:xfrm>
            <a:prstGeom prst="rect">
              <a:avLst/>
            </a:prstGeom>
            <a:noFill/>
          </p:spPr>
          <p:txBody>
            <a:bodyPr wrap="square" rtlCol="0" anchor="ctr">
              <a:noAutofit/>
            </a:bodyPr>
            <a:lstStyle/>
            <a:p>
              <a:r>
                <a:rPr lang="zh-CN" altLang="en-US" sz="2400" b="1" dirty="0">
                  <a:latin typeface="幼圆" pitchFamily="49" charset="-122"/>
                  <a:ea typeface="幼圆" pitchFamily="49" charset="-122"/>
                  <a:sym typeface="+mn-ea"/>
                </a:rPr>
                <a:t>技术评价证明复印件</a:t>
              </a:r>
              <a:endParaRPr lang="zh-CN" altLang="en-US" sz="2400" dirty="0"/>
            </a:p>
          </p:txBody>
        </p:sp>
        <p:sp>
          <p:nvSpPr>
            <p:cNvPr id="21" name="文本框 20"/>
            <p:cNvSpPr txBox="1"/>
            <p:nvPr>
              <p:custDataLst>
                <p:tags r:id="rId11"/>
              </p:custDataLst>
            </p:nvPr>
          </p:nvSpPr>
          <p:spPr>
            <a:xfrm>
              <a:off x="1065" y="6773"/>
              <a:ext cx="1072" cy="1050"/>
            </a:xfrm>
            <a:prstGeom prst="rect">
              <a:avLst/>
            </a:prstGeom>
            <a:noFill/>
          </p:spPr>
          <p:txBody>
            <a:bodyPr wrap="square" rtlCol="0" anchor="ctr">
              <a:normAutofit/>
            </a:bodyPr>
            <a:lstStyle/>
            <a:p>
              <a:pPr algn="r"/>
              <a:r>
                <a:rPr lang="en-US" altLang="zh-CN" sz="2400" dirty="0"/>
                <a:t>5.</a:t>
              </a:r>
              <a:endParaRPr lang="zh-CN" altLang="en-US" sz="2400" dirty="0"/>
            </a:p>
          </p:txBody>
        </p:sp>
        <p:sp>
          <p:nvSpPr>
            <p:cNvPr id="24" name="文本框 23"/>
            <p:cNvSpPr txBox="1"/>
            <p:nvPr>
              <p:custDataLst>
                <p:tags r:id="rId12"/>
              </p:custDataLst>
            </p:nvPr>
          </p:nvSpPr>
          <p:spPr>
            <a:xfrm>
              <a:off x="2157" y="6799"/>
              <a:ext cx="6155" cy="1050"/>
            </a:xfrm>
            <a:prstGeom prst="rect">
              <a:avLst/>
            </a:prstGeom>
            <a:noFill/>
          </p:spPr>
          <p:txBody>
            <a:bodyPr wrap="square" rtlCol="0" anchor="ctr">
              <a:noAutofit/>
            </a:bodyPr>
            <a:lstStyle/>
            <a:p>
              <a:r>
                <a:rPr lang="zh-CN" altLang="en-US" sz="2400" b="1" dirty="0">
                  <a:latin typeface="幼圆" pitchFamily="49" charset="-122"/>
                  <a:ea typeface="幼圆" pitchFamily="49" charset="-122"/>
                  <a:sym typeface="+mn-ea"/>
                </a:rPr>
                <a:t>发明专利证书及发明权利要求书复印件</a:t>
              </a:r>
              <a:endParaRPr lang="zh-CN" altLang="en-US" sz="2400" dirty="0"/>
            </a:p>
          </p:txBody>
        </p:sp>
        <p:sp>
          <p:nvSpPr>
            <p:cNvPr id="26" name="文本框 25"/>
            <p:cNvSpPr txBox="1"/>
            <p:nvPr>
              <p:custDataLst>
                <p:tags r:id="rId13"/>
              </p:custDataLst>
            </p:nvPr>
          </p:nvSpPr>
          <p:spPr>
            <a:xfrm>
              <a:off x="1065" y="8079"/>
              <a:ext cx="1072" cy="1050"/>
            </a:xfrm>
            <a:prstGeom prst="rect">
              <a:avLst/>
            </a:prstGeom>
            <a:noFill/>
          </p:spPr>
          <p:txBody>
            <a:bodyPr wrap="square" rtlCol="0" anchor="ctr">
              <a:normAutofit/>
            </a:bodyPr>
            <a:lstStyle/>
            <a:p>
              <a:pPr algn="r"/>
              <a:r>
                <a:rPr lang="en-US" altLang="zh-CN" sz="2400" dirty="0"/>
                <a:t>6.</a:t>
              </a:r>
              <a:endParaRPr lang="zh-CN" altLang="en-US" sz="2400" dirty="0"/>
            </a:p>
          </p:txBody>
        </p:sp>
        <p:sp>
          <p:nvSpPr>
            <p:cNvPr id="27" name="文本框 26"/>
            <p:cNvSpPr txBox="1"/>
            <p:nvPr>
              <p:custDataLst>
                <p:tags r:id="rId14"/>
              </p:custDataLst>
            </p:nvPr>
          </p:nvSpPr>
          <p:spPr>
            <a:xfrm>
              <a:off x="2157" y="8079"/>
              <a:ext cx="6155" cy="1050"/>
            </a:xfrm>
            <a:prstGeom prst="rect">
              <a:avLst/>
            </a:prstGeom>
            <a:noFill/>
          </p:spPr>
          <p:txBody>
            <a:bodyPr wrap="square" rtlCol="0" anchor="ctr">
              <a:noAutofit/>
            </a:bodyPr>
            <a:lstStyle/>
            <a:p>
              <a:r>
                <a:rPr lang="zh-CN" altLang="en-US" sz="2400" b="1" dirty="0">
                  <a:solidFill>
                    <a:srgbClr val="FF0000"/>
                  </a:solidFill>
                  <a:latin typeface="幼圆" pitchFamily="49" charset="-122"/>
                  <a:ea typeface="幼圆" pitchFamily="49" charset="-122"/>
                  <a:sym typeface="+mn-ea"/>
                </a:rPr>
                <a:t>应用证明（基础类项目除外）</a:t>
              </a:r>
              <a:endParaRPr lang="zh-CN" altLang="en-US" sz="2400" dirty="0"/>
            </a:p>
          </p:txBody>
        </p:sp>
        <p:sp>
          <p:nvSpPr>
            <p:cNvPr id="4" name="文本框 3"/>
            <p:cNvSpPr txBox="1"/>
            <p:nvPr>
              <p:custDataLst>
                <p:tags r:id="rId15"/>
              </p:custDataLst>
            </p:nvPr>
          </p:nvSpPr>
          <p:spPr>
            <a:xfrm>
              <a:off x="1065" y="9069"/>
              <a:ext cx="1072" cy="1050"/>
            </a:xfrm>
            <a:prstGeom prst="rect">
              <a:avLst/>
            </a:prstGeom>
            <a:noFill/>
          </p:spPr>
          <p:txBody>
            <a:bodyPr wrap="square" rtlCol="0" anchor="ctr">
              <a:normAutofit/>
            </a:bodyPr>
            <a:lstStyle/>
            <a:p>
              <a:pPr algn="r"/>
              <a:r>
                <a:rPr lang="en-US" altLang="zh-CN" sz="2400" dirty="0"/>
                <a:t>7.</a:t>
              </a:r>
              <a:endParaRPr lang="zh-CN" altLang="en-US" sz="2400" dirty="0"/>
            </a:p>
          </p:txBody>
        </p:sp>
        <p:sp>
          <p:nvSpPr>
            <p:cNvPr id="5" name="文本框 4"/>
            <p:cNvSpPr txBox="1"/>
            <p:nvPr>
              <p:custDataLst>
                <p:tags r:id="rId16"/>
              </p:custDataLst>
            </p:nvPr>
          </p:nvSpPr>
          <p:spPr>
            <a:xfrm>
              <a:off x="2157" y="9056"/>
              <a:ext cx="6155" cy="1050"/>
            </a:xfrm>
            <a:prstGeom prst="rect">
              <a:avLst/>
            </a:prstGeom>
            <a:noFill/>
          </p:spPr>
          <p:txBody>
            <a:bodyPr wrap="square" rtlCol="0" anchor="ctr">
              <a:noAutofit/>
            </a:bodyPr>
            <a:lstStyle/>
            <a:p>
              <a:r>
                <a:rPr lang="zh-CN" altLang="en-US" sz="2400" b="1" dirty="0">
                  <a:solidFill>
                    <a:srgbClr val="FF0000"/>
                  </a:solidFill>
                  <a:latin typeface="幼圆" pitchFamily="49" charset="-122"/>
                  <a:ea typeface="幼圆" pitchFamily="49" charset="-122"/>
                  <a:sym typeface="+mn-ea"/>
                </a:rPr>
                <a:t>档案证明</a:t>
              </a:r>
              <a:endParaRPr lang="zh-CN" altLang="en-US" sz="2400" dirty="0"/>
            </a:p>
          </p:txBody>
        </p:sp>
        <p:sp>
          <p:nvSpPr>
            <p:cNvPr id="6" name="文本框 5"/>
            <p:cNvSpPr txBox="1"/>
            <p:nvPr>
              <p:custDataLst>
                <p:tags r:id="rId17"/>
              </p:custDataLst>
            </p:nvPr>
          </p:nvSpPr>
          <p:spPr>
            <a:xfrm>
              <a:off x="9615" y="8032"/>
              <a:ext cx="1072" cy="1050"/>
            </a:xfrm>
            <a:prstGeom prst="rect">
              <a:avLst/>
            </a:prstGeom>
            <a:noFill/>
          </p:spPr>
          <p:txBody>
            <a:bodyPr wrap="square" rtlCol="0" anchor="ctr">
              <a:normAutofit/>
            </a:bodyPr>
            <a:lstStyle/>
            <a:p>
              <a:pPr algn="r"/>
              <a:r>
                <a:rPr lang="en-US" altLang="zh-CN" sz="2400" dirty="0"/>
                <a:t>13.</a:t>
              </a:r>
              <a:endParaRPr lang="zh-CN" altLang="en-US" sz="2400" dirty="0"/>
            </a:p>
          </p:txBody>
        </p:sp>
        <p:sp>
          <p:nvSpPr>
            <p:cNvPr id="7" name="文本框 6"/>
            <p:cNvSpPr txBox="1"/>
            <p:nvPr>
              <p:custDataLst>
                <p:tags r:id="rId18"/>
              </p:custDataLst>
            </p:nvPr>
          </p:nvSpPr>
          <p:spPr>
            <a:xfrm>
              <a:off x="9585" y="6799"/>
              <a:ext cx="1072" cy="1050"/>
            </a:xfrm>
            <a:prstGeom prst="rect">
              <a:avLst/>
            </a:prstGeom>
            <a:noFill/>
          </p:spPr>
          <p:txBody>
            <a:bodyPr wrap="square" rtlCol="0" anchor="ctr">
              <a:normAutofit/>
            </a:bodyPr>
            <a:lstStyle/>
            <a:p>
              <a:pPr algn="r"/>
              <a:r>
                <a:rPr lang="en-US" altLang="zh-CN" sz="2400" dirty="0"/>
                <a:t>12.</a:t>
              </a:r>
              <a:endParaRPr lang="zh-CN" altLang="en-US" sz="2400" dirty="0"/>
            </a:p>
          </p:txBody>
        </p:sp>
        <p:sp>
          <p:nvSpPr>
            <p:cNvPr id="8" name="文本框 7"/>
            <p:cNvSpPr txBox="1"/>
            <p:nvPr>
              <p:custDataLst>
                <p:tags r:id="rId19"/>
              </p:custDataLst>
            </p:nvPr>
          </p:nvSpPr>
          <p:spPr>
            <a:xfrm>
              <a:off x="9585" y="5468"/>
              <a:ext cx="1072" cy="1050"/>
            </a:xfrm>
            <a:prstGeom prst="rect">
              <a:avLst/>
            </a:prstGeom>
            <a:noFill/>
          </p:spPr>
          <p:txBody>
            <a:bodyPr wrap="square" rtlCol="0" anchor="ctr">
              <a:normAutofit/>
            </a:bodyPr>
            <a:lstStyle/>
            <a:p>
              <a:pPr algn="r"/>
              <a:r>
                <a:rPr lang="en-US" altLang="zh-CN" sz="2400" dirty="0"/>
                <a:t>11.</a:t>
              </a:r>
              <a:endParaRPr lang="zh-CN" altLang="en-US" sz="2400" dirty="0"/>
            </a:p>
          </p:txBody>
        </p:sp>
        <p:sp>
          <p:nvSpPr>
            <p:cNvPr id="10" name="文本框 9"/>
            <p:cNvSpPr txBox="1"/>
            <p:nvPr>
              <p:custDataLst>
                <p:tags r:id="rId20"/>
              </p:custDataLst>
            </p:nvPr>
          </p:nvSpPr>
          <p:spPr>
            <a:xfrm>
              <a:off x="9465" y="2895"/>
              <a:ext cx="1072" cy="1050"/>
            </a:xfrm>
            <a:prstGeom prst="rect">
              <a:avLst/>
            </a:prstGeom>
            <a:noFill/>
          </p:spPr>
          <p:txBody>
            <a:bodyPr wrap="square" rtlCol="0" anchor="ctr">
              <a:normAutofit/>
            </a:bodyPr>
            <a:lstStyle/>
            <a:p>
              <a:pPr algn="r"/>
              <a:r>
                <a:rPr lang="en-US" altLang="zh-CN" sz="2400" dirty="0"/>
                <a:t>9.</a:t>
              </a:r>
              <a:endParaRPr lang="zh-CN" altLang="en-US" sz="2400" dirty="0"/>
            </a:p>
          </p:txBody>
        </p:sp>
        <p:sp>
          <p:nvSpPr>
            <p:cNvPr id="12" name="文本框 11"/>
            <p:cNvSpPr txBox="1"/>
            <p:nvPr>
              <p:custDataLst>
                <p:tags r:id="rId21"/>
              </p:custDataLst>
            </p:nvPr>
          </p:nvSpPr>
          <p:spPr>
            <a:xfrm>
              <a:off x="9585" y="4162"/>
              <a:ext cx="1072" cy="1050"/>
            </a:xfrm>
            <a:prstGeom prst="rect">
              <a:avLst/>
            </a:prstGeom>
            <a:noFill/>
          </p:spPr>
          <p:txBody>
            <a:bodyPr wrap="square" rtlCol="0" anchor="ctr">
              <a:normAutofit/>
            </a:bodyPr>
            <a:lstStyle/>
            <a:p>
              <a:pPr algn="r"/>
              <a:r>
                <a:rPr lang="en-US" altLang="zh-CN" sz="2400" dirty="0"/>
                <a:t>10.</a:t>
              </a:r>
              <a:endParaRPr lang="zh-CN" altLang="en-US" sz="2400" dirty="0"/>
            </a:p>
          </p:txBody>
        </p:sp>
        <p:sp>
          <p:nvSpPr>
            <p:cNvPr id="15" name="文本框 14"/>
            <p:cNvSpPr txBox="1"/>
            <p:nvPr>
              <p:custDataLst>
                <p:tags r:id="rId22"/>
              </p:custDataLst>
            </p:nvPr>
          </p:nvSpPr>
          <p:spPr>
            <a:xfrm>
              <a:off x="9450" y="1640"/>
              <a:ext cx="1072" cy="1050"/>
            </a:xfrm>
            <a:prstGeom prst="rect">
              <a:avLst/>
            </a:prstGeom>
            <a:noFill/>
          </p:spPr>
          <p:txBody>
            <a:bodyPr wrap="square" rtlCol="0" anchor="ctr">
              <a:normAutofit/>
            </a:bodyPr>
            <a:lstStyle/>
            <a:p>
              <a:pPr algn="r"/>
              <a:r>
                <a:rPr lang="en-US" altLang="zh-CN" sz="2400" dirty="0"/>
                <a:t>8.</a:t>
              </a:r>
              <a:endParaRPr lang="zh-CN" altLang="en-US" sz="2400" dirty="0"/>
            </a:p>
          </p:txBody>
        </p:sp>
        <p:sp>
          <p:nvSpPr>
            <p:cNvPr id="18" name="文本框 17"/>
            <p:cNvSpPr txBox="1"/>
            <p:nvPr>
              <p:custDataLst>
                <p:tags r:id="rId23"/>
              </p:custDataLst>
            </p:nvPr>
          </p:nvSpPr>
          <p:spPr>
            <a:xfrm>
              <a:off x="9615" y="9069"/>
              <a:ext cx="1072" cy="1050"/>
            </a:xfrm>
            <a:prstGeom prst="rect">
              <a:avLst/>
            </a:prstGeom>
            <a:noFill/>
          </p:spPr>
          <p:txBody>
            <a:bodyPr wrap="square" rtlCol="0" anchor="ctr">
              <a:normAutofit/>
            </a:bodyPr>
            <a:lstStyle/>
            <a:p>
              <a:pPr algn="r"/>
              <a:r>
                <a:rPr lang="en-US" altLang="zh-CN" sz="2400" dirty="0"/>
                <a:t>14.</a:t>
              </a:r>
              <a:endParaRPr lang="zh-CN" altLang="en-US" sz="2400" dirty="0"/>
            </a:p>
          </p:txBody>
        </p:sp>
        <p:sp>
          <p:nvSpPr>
            <p:cNvPr id="25" name="文本框 24"/>
            <p:cNvSpPr txBox="1"/>
            <p:nvPr>
              <p:custDataLst>
                <p:tags r:id="rId24"/>
              </p:custDataLst>
            </p:nvPr>
          </p:nvSpPr>
          <p:spPr>
            <a:xfrm>
              <a:off x="10750" y="9069"/>
              <a:ext cx="6155" cy="1050"/>
            </a:xfrm>
            <a:prstGeom prst="rect">
              <a:avLst/>
            </a:prstGeom>
            <a:noFill/>
          </p:spPr>
          <p:txBody>
            <a:bodyPr wrap="square" rtlCol="0" anchor="ctr">
              <a:noAutofit/>
            </a:bodyPr>
            <a:lstStyle/>
            <a:p>
              <a:r>
                <a:rPr lang="zh-CN" altLang="en-US" sz="2400" b="1" dirty="0">
                  <a:latin typeface="幼圆" pitchFamily="49" charset="-122"/>
                  <a:ea typeface="幼圆" pitchFamily="49" charset="-122"/>
                  <a:sym typeface="+mn-ea"/>
                </a:rPr>
                <a:t>其他技术资料</a:t>
              </a:r>
              <a:endParaRPr lang="zh-CN" altLang="en-US" sz="2400" dirty="0"/>
            </a:p>
          </p:txBody>
        </p:sp>
        <p:sp>
          <p:nvSpPr>
            <p:cNvPr id="28" name="文本框 27"/>
            <p:cNvSpPr txBox="1"/>
            <p:nvPr>
              <p:custDataLst>
                <p:tags r:id="rId25"/>
              </p:custDataLst>
            </p:nvPr>
          </p:nvSpPr>
          <p:spPr>
            <a:xfrm>
              <a:off x="10657" y="8045"/>
              <a:ext cx="6155" cy="1050"/>
            </a:xfrm>
            <a:prstGeom prst="rect">
              <a:avLst/>
            </a:prstGeom>
            <a:noFill/>
          </p:spPr>
          <p:txBody>
            <a:bodyPr wrap="square" rtlCol="0" anchor="ctr">
              <a:noAutofit/>
            </a:bodyPr>
            <a:lstStyle/>
            <a:p>
              <a:r>
                <a:rPr lang="zh-CN" altLang="en-US" sz="2400" b="1" dirty="0">
                  <a:solidFill>
                    <a:srgbClr val="FF0000"/>
                  </a:solidFill>
                  <a:latin typeface="幼圆" pitchFamily="49" charset="-122"/>
                  <a:ea typeface="幼圆" pitchFamily="49" charset="-122"/>
                  <a:sym typeface="+mn-ea"/>
                </a:rPr>
                <a:t>论文、论著复印件</a:t>
              </a:r>
              <a:endParaRPr lang="zh-CN" altLang="en-US" sz="2400" dirty="0"/>
            </a:p>
          </p:txBody>
        </p:sp>
        <p:sp>
          <p:nvSpPr>
            <p:cNvPr id="29" name="文本框 28"/>
            <p:cNvSpPr txBox="1"/>
            <p:nvPr>
              <p:custDataLst>
                <p:tags r:id="rId26"/>
              </p:custDataLst>
            </p:nvPr>
          </p:nvSpPr>
          <p:spPr>
            <a:xfrm>
              <a:off x="10657" y="6812"/>
              <a:ext cx="6155" cy="1050"/>
            </a:xfrm>
            <a:prstGeom prst="rect">
              <a:avLst/>
            </a:prstGeom>
            <a:noFill/>
          </p:spPr>
          <p:txBody>
            <a:bodyPr wrap="square" rtlCol="0" anchor="ctr">
              <a:noAutofit/>
            </a:bodyPr>
            <a:lstStyle/>
            <a:p>
              <a:r>
                <a:rPr lang="zh-CN" altLang="en-US" sz="2400" b="1" dirty="0">
                  <a:solidFill>
                    <a:srgbClr val="FF0000"/>
                  </a:solidFill>
                  <a:latin typeface="幼圆" pitchFamily="49" charset="-122"/>
                  <a:ea typeface="幼圆" pitchFamily="49" charset="-122"/>
                  <a:sym typeface="+mn-ea"/>
                </a:rPr>
                <a:t>论文、论著信息汇总表</a:t>
              </a:r>
              <a:endParaRPr lang="zh-CN" altLang="en-US" sz="2400" dirty="0"/>
            </a:p>
          </p:txBody>
        </p:sp>
        <p:sp>
          <p:nvSpPr>
            <p:cNvPr id="30" name="文本框 29"/>
            <p:cNvSpPr txBox="1"/>
            <p:nvPr>
              <p:custDataLst>
                <p:tags r:id="rId27"/>
              </p:custDataLst>
            </p:nvPr>
          </p:nvSpPr>
          <p:spPr>
            <a:xfrm>
              <a:off x="10657" y="5468"/>
              <a:ext cx="6155" cy="1050"/>
            </a:xfrm>
            <a:prstGeom prst="rect">
              <a:avLst/>
            </a:prstGeom>
            <a:noFill/>
          </p:spPr>
          <p:txBody>
            <a:bodyPr wrap="square" rtlCol="0" anchor="ctr">
              <a:noAutofit/>
            </a:bodyPr>
            <a:lstStyle/>
            <a:p>
              <a:r>
                <a:rPr lang="zh-CN" altLang="en-US" sz="2400" b="1" dirty="0">
                  <a:latin typeface="幼圆" pitchFamily="49" charset="-122"/>
                  <a:ea typeface="幼圆" pitchFamily="49" charset="-122"/>
                  <a:sym typeface="+mn-ea"/>
                </a:rPr>
                <a:t>其他证明</a:t>
              </a:r>
              <a:endParaRPr lang="zh-CN" altLang="en-US" sz="2400" dirty="0"/>
            </a:p>
          </p:txBody>
        </p:sp>
        <p:sp>
          <p:nvSpPr>
            <p:cNvPr id="31" name="文本框 30"/>
            <p:cNvSpPr txBox="1"/>
            <p:nvPr>
              <p:custDataLst>
                <p:tags r:id="rId28"/>
              </p:custDataLst>
            </p:nvPr>
          </p:nvSpPr>
          <p:spPr>
            <a:xfrm>
              <a:off x="10657" y="4162"/>
              <a:ext cx="6155" cy="1050"/>
            </a:xfrm>
            <a:prstGeom prst="rect">
              <a:avLst/>
            </a:prstGeom>
            <a:noFill/>
          </p:spPr>
          <p:txBody>
            <a:bodyPr wrap="square" rtlCol="0" anchor="ctr">
              <a:noAutofit/>
            </a:bodyPr>
            <a:lstStyle/>
            <a:p>
              <a:r>
                <a:rPr lang="zh-CN" altLang="en-US" sz="2400" b="1" dirty="0">
                  <a:latin typeface="幼圆" pitchFamily="49" charset="-122"/>
                  <a:ea typeface="幼圆" pitchFamily="49" charset="-122"/>
                  <a:sym typeface="+mn-ea"/>
                </a:rPr>
                <a:t>获得的科技奖励证书复印件</a:t>
              </a:r>
              <a:endParaRPr lang="zh-CN" altLang="en-US" sz="2400" dirty="0"/>
            </a:p>
          </p:txBody>
        </p:sp>
        <p:sp>
          <p:nvSpPr>
            <p:cNvPr id="32" name="文本框 31"/>
            <p:cNvSpPr txBox="1"/>
            <p:nvPr>
              <p:custDataLst>
                <p:tags r:id="rId29"/>
              </p:custDataLst>
            </p:nvPr>
          </p:nvSpPr>
          <p:spPr>
            <a:xfrm>
              <a:off x="10612" y="2911"/>
              <a:ext cx="8088" cy="1050"/>
            </a:xfrm>
            <a:prstGeom prst="rect">
              <a:avLst/>
            </a:prstGeom>
            <a:noFill/>
          </p:spPr>
          <p:txBody>
            <a:bodyPr wrap="square" rtlCol="0" anchor="ctr">
              <a:noAutofit/>
            </a:bodyPr>
            <a:lstStyle/>
            <a:p>
              <a:r>
                <a:rPr lang="zh-CN" altLang="en-US" sz="2400" b="1" dirty="0">
                  <a:latin typeface="幼圆" pitchFamily="49" charset="-122"/>
                  <a:ea typeface="幼圆" pitchFamily="49" charset="-122"/>
                  <a:sym typeface="+mn-ea"/>
                </a:rPr>
                <a:t>获得计划、基金资助相关批件复印件</a:t>
              </a:r>
              <a:endParaRPr lang="zh-CN" altLang="en-US" sz="2400" dirty="0"/>
            </a:p>
          </p:txBody>
        </p:sp>
        <p:sp>
          <p:nvSpPr>
            <p:cNvPr id="33" name="文本框 32"/>
            <p:cNvSpPr txBox="1"/>
            <p:nvPr>
              <p:custDataLst>
                <p:tags r:id="rId30"/>
              </p:custDataLst>
            </p:nvPr>
          </p:nvSpPr>
          <p:spPr>
            <a:xfrm>
              <a:off x="10657" y="1640"/>
              <a:ext cx="6155" cy="1050"/>
            </a:xfrm>
            <a:prstGeom prst="rect">
              <a:avLst/>
            </a:prstGeom>
            <a:noFill/>
          </p:spPr>
          <p:txBody>
            <a:bodyPr wrap="square" rtlCol="0" anchor="ctr">
              <a:noAutofit/>
            </a:bodyPr>
            <a:lstStyle/>
            <a:p>
              <a:r>
                <a:rPr lang="zh-CN" altLang="en-US" sz="2400" b="1" dirty="0">
                  <a:latin typeface="幼圆" pitchFamily="49" charset="-122"/>
                  <a:ea typeface="幼圆" pitchFamily="49" charset="-122"/>
                  <a:sym typeface="+mn-ea"/>
                </a:rPr>
                <a:t>实验动物证明</a:t>
              </a:r>
              <a:endParaRPr lang="zh-CN" altLang="en-US" sz="2400" dirty="0"/>
            </a:p>
          </p:txBody>
        </p:sp>
      </p:grpSp>
      <p:pic>
        <p:nvPicPr>
          <p:cNvPr id="2" name="图片 1" descr="logo(绿)"/>
          <p:cNvPicPr>
            <a:picLocks noChangeAspect="1"/>
          </p:cNvPicPr>
          <p:nvPr/>
        </p:nvPicPr>
        <p:blipFill>
          <a:blip r:embed="rId33"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2"/>
            </p:custDataLst>
          </p:nvPr>
        </p:nvSpPr>
        <p:spPr>
          <a:xfrm>
            <a:off x="2343980" y="67311"/>
            <a:ext cx="7205591" cy="941235"/>
          </a:xfrm>
          <a:prstGeom prst="rect">
            <a:avLst/>
          </a:prstGeom>
        </p:spPr>
        <p:txBody>
          <a:bodyPr vert="horz" lIns="90000" tIns="46800" rIns="90000" bIns="46800" rtlCol="0" anchor="ctr">
            <a:normAutofit/>
          </a:bodyPr>
          <a:lstStyle>
            <a:lvl1pPr>
              <a:lnSpc>
                <a:spcPct val="90000"/>
              </a:lnSpc>
              <a:spcBef>
                <a:spcPct val="0"/>
              </a:spcBef>
              <a:buNone/>
              <a:defRPr sz="3600" cap="all">
                <a:solidFill>
                  <a:srgbClr val="3B424A"/>
                </a:solidFill>
                <a:latin typeface="+mj-lt"/>
                <a:ea typeface="+mj-ea"/>
                <a:cs typeface="+mj-cs"/>
              </a:defRPr>
            </a:lvl1pPr>
          </a:lstStyle>
          <a:p>
            <a:pPr algn="ctr"/>
            <a:r>
              <a:rPr lang="zh-CN" altLang="en-US" sz="4800" b="1" dirty="0">
                <a:solidFill>
                  <a:schemeClr val="tx2"/>
                </a:solidFill>
              </a:rPr>
              <a:t>基本要求</a:t>
            </a:r>
          </a:p>
        </p:txBody>
      </p:sp>
      <p:cxnSp>
        <p:nvCxnSpPr>
          <p:cNvPr id="3" name="直接连接符 2"/>
          <p:cNvCxnSpPr/>
          <p:nvPr>
            <p:custDataLst>
              <p:tags r:id="rId3"/>
            </p:custDataLst>
          </p:nvPr>
        </p:nvCxnSpPr>
        <p:spPr>
          <a:xfrm>
            <a:off x="5990590" y="1929130"/>
            <a:ext cx="19050" cy="4355465"/>
          </a:xfrm>
          <a:prstGeom prst="line">
            <a:avLst/>
          </a:prstGeom>
          <a:ln w="38100">
            <a:solidFill>
              <a:schemeClr val="accent1">
                <a:lumMod val="60000"/>
                <a:lumOff val="40000"/>
                <a:alpha val="51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4"/>
            </p:custDataLst>
          </p:nvPr>
        </p:nvSpPr>
        <p:spPr>
          <a:xfrm>
            <a:off x="1071880" y="1031240"/>
            <a:ext cx="3697605" cy="755650"/>
          </a:xfrm>
          <a:prstGeom prst="rect">
            <a:avLst/>
          </a:prstGeom>
        </p:spPr>
        <p:txBody>
          <a:bodyPr vert="horz" lIns="90000" tIns="46800" rIns="90000" bIns="46800" rtlCol="0">
            <a:noAutofit/>
          </a:bodyPr>
          <a:lstStyle>
            <a:defPPr>
              <a:defRPr lang="zh-CN"/>
            </a:defPPr>
            <a:lvl1pPr indent="0" algn="ctr" defTabSz="1087120">
              <a:lnSpc>
                <a:spcPct val="120000"/>
              </a:lnSpc>
              <a:spcBef>
                <a:spcPct val="20000"/>
              </a:spcBef>
              <a:buFont typeface="Arial" panose="020B0604020202020204"/>
              <a:buNone/>
              <a:defRPr>
                <a:solidFill>
                  <a:schemeClr val="bg1"/>
                </a:solidFill>
                <a:cs typeface="Arial" panose="020B0604020202020204"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zh-CN" altLang="en-US" sz="3600" b="1" smtClean="0">
                <a:solidFill>
                  <a:schemeClr val="accent1">
                    <a:lumMod val="75000"/>
                  </a:schemeClr>
                </a:solidFill>
                <a:latin typeface="楷体_GB2312" panose="02010609030101010101" pitchFamily="1" charset="-122"/>
                <a:ea typeface="楷体_GB2312" panose="02010609030101010101" pitchFamily="1" charset="-122"/>
                <a:cs typeface="+mn-cs"/>
              </a:rPr>
              <a:t>重要性</a:t>
            </a:r>
          </a:p>
        </p:txBody>
      </p:sp>
      <p:sp>
        <p:nvSpPr>
          <p:cNvPr id="7" name="文本框 6"/>
          <p:cNvSpPr txBox="1"/>
          <p:nvPr/>
        </p:nvSpPr>
        <p:spPr>
          <a:xfrm>
            <a:off x="331470" y="1864360"/>
            <a:ext cx="5506085" cy="4225925"/>
          </a:xfrm>
          <a:prstGeom prst="rect">
            <a:avLst/>
          </a:prstGeom>
          <a:noFill/>
        </p:spPr>
        <p:txBody>
          <a:bodyPr wrap="square" rtlCol="0">
            <a:spAutoFit/>
          </a:bodyPr>
          <a:lstStyle/>
          <a:p>
            <a:pPr eaLnBrk="1" hangingPunct="1">
              <a:lnSpc>
                <a:spcPct val="140000"/>
              </a:lnSpc>
              <a:buNone/>
            </a:pPr>
            <a:r>
              <a:rPr lang="en-US" altLang="zh-CN" b="1" dirty="0">
                <a:solidFill>
                  <a:schemeClr val="bg1"/>
                </a:solidFill>
                <a:latin typeface="楷体_GB2312" panose="02010609030101010101" pitchFamily="1" charset="-122"/>
                <a:ea typeface="楷体_GB2312" panose="02010609030101010101" pitchFamily="1" charset="-122"/>
                <a:sym typeface="+mn-ea"/>
              </a:rPr>
              <a:t>   </a:t>
            </a:r>
            <a:r>
              <a:rPr lang="en-US" altLang="zh-CN" b="1" dirty="0">
                <a:solidFill>
                  <a:schemeClr val="tx2">
                    <a:lumMod val="75000"/>
                  </a:schemeClr>
                </a:solidFill>
                <a:latin typeface="楷体_GB2312" panose="02010609030101010101" pitchFamily="1" charset="-122"/>
                <a:ea typeface="楷体_GB2312" panose="02010609030101010101" pitchFamily="1" charset="-122"/>
                <a:sym typeface="+mn-ea"/>
              </a:rPr>
              <a:t> </a:t>
            </a:r>
            <a:r>
              <a:rPr lang="zh-CN" altLang="en-US" sz="2400" dirty="0">
                <a:solidFill>
                  <a:schemeClr val="tx2">
                    <a:lumMod val="75000"/>
                  </a:schemeClr>
                </a:solidFill>
                <a:latin typeface="楷体_GB2312" panose="02010609030101010101" pitchFamily="1" charset="-122"/>
                <a:ea typeface="楷体_GB2312" panose="02010609030101010101" pitchFamily="1" charset="-122"/>
                <a:sym typeface="+mn-ea"/>
              </a:rPr>
              <a:t>科学技术奖评审是评审专家依据科学技术奖推荐书与附件材料内容进行评判打分。                                                         </a:t>
            </a:r>
            <a:endParaRPr lang="zh-CN" altLang="en-US" sz="2400" dirty="0">
              <a:solidFill>
                <a:schemeClr val="tx2">
                  <a:lumMod val="75000"/>
                </a:schemeClr>
              </a:solidFill>
              <a:latin typeface="楷体_GB2312" panose="02010609030101010101" pitchFamily="1" charset="-122"/>
              <a:ea typeface="楷体_GB2312" panose="02010609030101010101" pitchFamily="1" charset="-122"/>
            </a:endParaRPr>
          </a:p>
          <a:p>
            <a:pPr eaLnBrk="1" hangingPunct="1">
              <a:lnSpc>
                <a:spcPct val="140000"/>
              </a:lnSpc>
              <a:buNone/>
            </a:pPr>
            <a:r>
              <a:rPr lang="zh-CN" altLang="en-US" sz="2400" dirty="0">
                <a:solidFill>
                  <a:schemeClr val="tx2">
                    <a:lumMod val="75000"/>
                  </a:schemeClr>
                </a:solidFill>
                <a:latin typeface="楷体_GB2312" panose="02010609030101010101" pitchFamily="1" charset="-122"/>
                <a:ea typeface="楷体_GB2312" panose="02010609030101010101" pitchFamily="1" charset="-122"/>
                <a:sym typeface="+mn-ea"/>
              </a:rPr>
              <a:t>    一项科技成果能否获奖很大程度上取决于该成果书面材料提供的技术水平、创新程度、学术意义、经济效益和社会效益等内容的完善程度和</a:t>
            </a:r>
            <a:r>
              <a:rPr lang="zh-CN" altLang="en-US" sz="2400" b="1" dirty="0">
                <a:solidFill>
                  <a:srgbClr val="CF3A34"/>
                </a:solidFill>
                <a:latin typeface="楷体_GB2312" panose="02010609030101010101" pitchFamily="1" charset="-122"/>
                <a:ea typeface="楷体_GB2312" panose="02010609030101010101" pitchFamily="1" charset="-122"/>
                <a:sym typeface="+mn-ea"/>
              </a:rPr>
              <a:t>评审专家的理解程度。</a:t>
            </a:r>
          </a:p>
        </p:txBody>
      </p:sp>
      <p:sp>
        <p:nvSpPr>
          <p:cNvPr id="6" name="文本框 5"/>
          <p:cNvSpPr txBox="1"/>
          <p:nvPr>
            <p:custDataLst>
              <p:tags r:id="rId5"/>
            </p:custDataLst>
          </p:nvPr>
        </p:nvSpPr>
        <p:spPr>
          <a:xfrm>
            <a:off x="6582410" y="1008380"/>
            <a:ext cx="4753610" cy="441960"/>
          </a:xfrm>
          <a:prstGeom prst="rect">
            <a:avLst/>
          </a:prstGeom>
        </p:spPr>
        <p:txBody>
          <a:bodyPr vert="horz" lIns="90000" tIns="46800" rIns="90000" bIns="46800" rtlCol="0">
            <a:noAutofit/>
          </a:bodyPr>
          <a:lstStyle>
            <a:defPPr>
              <a:defRPr lang="zh-CN"/>
            </a:defPPr>
            <a:lvl1pPr indent="0" algn="ctr" defTabSz="1087120">
              <a:lnSpc>
                <a:spcPct val="120000"/>
              </a:lnSpc>
              <a:spcBef>
                <a:spcPct val="20000"/>
              </a:spcBef>
              <a:buFont typeface="Arial" panose="020B0604020202020204"/>
              <a:buNone/>
              <a:defRPr>
                <a:solidFill>
                  <a:schemeClr val="bg1"/>
                </a:solidFill>
                <a:cs typeface="Arial" panose="020B0604020202020204" pitchFamily="34"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a:cs typeface="Open Sans"/>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r>
              <a:rPr lang="zh-CN" altLang="en-US" sz="3600" b="1" smtClean="0">
                <a:solidFill>
                  <a:schemeClr val="accent1">
                    <a:lumMod val="75000"/>
                  </a:schemeClr>
                </a:solidFill>
                <a:latin typeface="楷体_GB2312" panose="02010609030101010101" pitchFamily="1" charset="-122"/>
                <a:ea typeface="楷体_GB2312" panose="02010609030101010101" pitchFamily="1" charset="-122"/>
                <a:cs typeface="+mn-cs"/>
              </a:rPr>
              <a:t>实事求是</a:t>
            </a:r>
          </a:p>
        </p:txBody>
      </p:sp>
      <p:sp>
        <p:nvSpPr>
          <p:cNvPr id="8" name="文本框 7"/>
          <p:cNvSpPr txBox="1"/>
          <p:nvPr/>
        </p:nvSpPr>
        <p:spPr>
          <a:xfrm>
            <a:off x="6230620" y="1992630"/>
            <a:ext cx="5836920" cy="4564380"/>
          </a:xfrm>
          <a:prstGeom prst="rect">
            <a:avLst/>
          </a:prstGeom>
          <a:noFill/>
        </p:spPr>
        <p:txBody>
          <a:bodyPr wrap="square" rtlCol="0">
            <a:spAutoFit/>
          </a:bodyPr>
          <a:lstStyle/>
          <a:p>
            <a:pPr fontAlgn="auto">
              <a:lnSpc>
                <a:spcPts val="3200"/>
              </a:lnSpc>
            </a:pPr>
            <a:r>
              <a:rPr lang="en-US" altLang="zh-CN" sz="2400" dirty="0">
                <a:solidFill>
                  <a:srgbClr val="FFC000"/>
                </a:solidFill>
                <a:latin typeface="楷体_GB2312" panose="02010609030101010101" pitchFamily="1" charset="-122"/>
                <a:ea typeface="楷体_GB2312" panose="02010609030101010101" pitchFamily="1" charset="-122"/>
                <a:sym typeface="+mn-ea"/>
              </a:rPr>
              <a:t>    </a:t>
            </a:r>
            <a:r>
              <a:rPr lang="zh-CN" altLang="en-US" sz="2400" b="1" dirty="0">
                <a:solidFill>
                  <a:srgbClr val="CF3A34"/>
                </a:solidFill>
                <a:latin typeface="楷体_GB2312" panose="02010609030101010101" pitchFamily="1" charset="-122"/>
                <a:ea typeface="楷体_GB2312" panose="02010609030101010101" pitchFamily="1" charset="-122"/>
                <a:sym typeface="+mn-ea"/>
              </a:rPr>
              <a:t>推荐材料的客观与否----反映了项目研究开发过程是否科学严谨。</a:t>
            </a:r>
            <a:r>
              <a:rPr lang="zh-CN" altLang="en-US" sz="2400" dirty="0">
                <a:solidFill>
                  <a:srgbClr val="CF3A34"/>
                </a:solidFill>
                <a:latin typeface="楷体_GB2312" panose="02010609030101010101" pitchFamily="1" charset="-122"/>
                <a:ea typeface="楷体_GB2312" panose="02010609030101010101" pitchFamily="1" charset="-122"/>
                <a:sym typeface="+mn-ea"/>
              </a:rPr>
              <a:t/>
            </a:r>
            <a:br>
              <a:rPr lang="zh-CN" altLang="en-US" sz="2400" dirty="0">
                <a:solidFill>
                  <a:srgbClr val="CF3A34"/>
                </a:solidFill>
                <a:latin typeface="楷体_GB2312" panose="02010609030101010101" pitchFamily="1" charset="-122"/>
                <a:ea typeface="楷体_GB2312" panose="02010609030101010101" pitchFamily="1" charset="-122"/>
                <a:sym typeface="+mn-ea"/>
              </a:rPr>
            </a:br>
            <a:r>
              <a:rPr lang="zh-CN" altLang="en-US" sz="2400" dirty="0">
                <a:solidFill>
                  <a:srgbClr val="FF0000"/>
                </a:solidFill>
                <a:latin typeface="楷体_GB2312" panose="02010609030101010101" pitchFamily="1" charset="-122"/>
                <a:ea typeface="楷体_GB2312" panose="02010609030101010101" pitchFamily="1" charset="-122"/>
                <a:sym typeface="+mn-ea"/>
              </a:rPr>
              <a:t>    </a:t>
            </a:r>
            <a:endParaRPr lang="zh-CN" altLang="en-US" sz="2400" dirty="0">
              <a:solidFill>
                <a:schemeClr val="tx2">
                  <a:lumMod val="75000"/>
                </a:schemeClr>
              </a:solidFill>
              <a:latin typeface="楷体_GB2312" panose="02010609030101010101" pitchFamily="1" charset="-122"/>
              <a:ea typeface="楷体_GB2312" panose="02010609030101010101" pitchFamily="1" charset="-122"/>
              <a:sym typeface="+mn-ea"/>
            </a:endParaRPr>
          </a:p>
          <a:p>
            <a:pPr fontAlgn="auto">
              <a:lnSpc>
                <a:spcPts val="3200"/>
              </a:lnSpc>
            </a:pPr>
            <a:r>
              <a:rPr lang="zh-CN" altLang="en-US" sz="2400" dirty="0">
                <a:solidFill>
                  <a:schemeClr val="tx2">
                    <a:lumMod val="75000"/>
                  </a:schemeClr>
                </a:solidFill>
                <a:latin typeface="楷体_GB2312" panose="02010609030101010101" pitchFamily="1" charset="-122"/>
                <a:ea typeface="楷体_GB2312" panose="02010609030101010101" pitchFamily="1" charset="-122"/>
                <a:sym typeface="+mn-ea"/>
              </a:rPr>
              <a:t>   要求各种资料数据准确无误，完整地、系统地反映项目的核心技术内容和全貌；</a:t>
            </a:r>
            <a:br>
              <a:rPr lang="zh-CN" altLang="en-US" sz="2400" dirty="0">
                <a:solidFill>
                  <a:schemeClr val="tx2">
                    <a:lumMod val="75000"/>
                  </a:schemeClr>
                </a:solidFill>
                <a:latin typeface="楷体_GB2312" panose="02010609030101010101" pitchFamily="1" charset="-122"/>
                <a:ea typeface="楷体_GB2312" panose="02010609030101010101" pitchFamily="1" charset="-122"/>
                <a:sym typeface="+mn-ea"/>
              </a:rPr>
            </a:br>
            <a:r>
              <a:rPr lang="zh-CN" altLang="en-US" sz="2400" dirty="0">
                <a:solidFill>
                  <a:schemeClr val="tx2">
                    <a:lumMod val="75000"/>
                  </a:schemeClr>
                </a:solidFill>
                <a:latin typeface="楷体_GB2312" panose="02010609030101010101" pitchFamily="1" charset="-122"/>
                <a:ea typeface="楷体_GB2312" panose="02010609030101010101" pitchFamily="1" charset="-122"/>
                <a:sym typeface="+mn-ea"/>
              </a:rPr>
              <a:t>    要通俗易懂条理清楚、图文并茂以防阅读疲劳 ；</a:t>
            </a:r>
            <a:br>
              <a:rPr lang="zh-CN" altLang="en-US" sz="2400" dirty="0">
                <a:solidFill>
                  <a:schemeClr val="tx2">
                    <a:lumMod val="75000"/>
                  </a:schemeClr>
                </a:solidFill>
                <a:latin typeface="楷体_GB2312" panose="02010609030101010101" pitchFamily="1" charset="-122"/>
                <a:ea typeface="楷体_GB2312" panose="02010609030101010101" pitchFamily="1" charset="-122"/>
                <a:sym typeface="+mn-ea"/>
              </a:rPr>
            </a:br>
            <a:r>
              <a:rPr lang="zh-CN" altLang="en-US" sz="2400" dirty="0">
                <a:solidFill>
                  <a:schemeClr val="tx2">
                    <a:lumMod val="75000"/>
                  </a:schemeClr>
                </a:solidFill>
                <a:latin typeface="楷体_GB2312" panose="02010609030101010101" pitchFamily="1" charset="-122"/>
                <a:ea typeface="楷体_GB2312" panose="02010609030101010101" pitchFamily="1" charset="-122"/>
                <a:sym typeface="+mn-ea"/>
              </a:rPr>
              <a:t>    在评价前人和自己的工作时切忌抬高自己贬低别人。 </a:t>
            </a:r>
            <a:br>
              <a:rPr lang="zh-CN" altLang="en-US" sz="2400" dirty="0">
                <a:solidFill>
                  <a:schemeClr val="tx2">
                    <a:lumMod val="75000"/>
                  </a:schemeClr>
                </a:solidFill>
                <a:latin typeface="楷体_GB2312" panose="02010609030101010101" pitchFamily="1" charset="-122"/>
                <a:ea typeface="楷体_GB2312" panose="02010609030101010101" pitchFamily="1" charset="-122"/>
                <a:sym typeface="+mn-ea"/>
              </a:rPr>
            </a:br>
            <a:endParaRPr lang="zh-CN" altLang="en-US" sz="2400" dirty="0">
              <a:solidFill>
                <a:schemeClr val="tx2">
                  <a:lumMod val="75000"/>
                </a:schemeClr>
              </a:solidFill>
              <a:latin typeface="楷体_GB2312" panose="02010609030101010101" pitchFamily="1" charset="-122"/>
              <a:ea typeface="楷体_GB2312" panose="02010609030101010101" pitchFamily="1" charset="-122"/>
            </a:endParaRPr>
          </a:p>
          <a:p>
            <a:endParaRPr lang="zh-CN" altLang="en-US" sz="2400" dirty="0">
              <a:solidFill>
                <a:schemeClr val="tx2">
                  <a:lumMod val="75000"/>
                </a:schemeClr>
              </a:solidFill>
              <a:latin typeface="楷体_GB2312" panose="02010609030101010101" pitchFamily="1" charset="-122"/>
              <a:ea typeface="楷体_GB2312" panose="02010609030101010101" pitchFamily="1" charset="-122"/>
            </a:endParaRPr>
          </a:p>
        </p:txBody>
      </p:sp>
      <p:pic>
        <p:nvPicPr>
          <p:cNvPr id="4" name="图片 3" descr="logo(绿)"/>
          <p:cNvPicPr>
            <a:picLocks noChangeAspect="1"/>
          </p:cNvPicPr>
          <p:nvPr/>
        </p:nvPicPr>
        <p:blipFill>
          <a:blip r:embed="rId8"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28565" y="198120"/>
            <a:ext cx="2458085"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附件要求</a:t>
            </a:r>
            <a:endParaRPr lang="zh-CN" altLang="en-US" sz="3600" b="1" smtClean="0">
              <a:solidFill>
                <a:schemeClr val="tx2"/>
              </a:solidFill>
              <a:latin typeface="+mj-lt"/>
              <a:ea typeface="+mj-ea"/>
              <a:cs typeface="+mj-cs"/>
            </a:endParaRP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37891" name="Rectangle 3"/>
          <p:cNvSpPr>
            <a:spLocks noGrp="1"/>
          </p:cNvSpPr>
          <p:nvPr/>
        </p:nvSpPr>
        <p:spPr>
          <a:xfrm>
            <a:off x="1758950" y="1098550"/>
            <a:ext cx="9062085" cy="4951730"/>
          </a:xfrm>
          <a:prstGeom prst="rect">
            <a:avLst/>
          </a:prstGeom>
          <a:noFill/>
          <a:ln w="9525">
            <a:noFill/>
          </a:ln>
        </p:spPr>
        <p:txBody>
          <a:bodyPr vert="horz" wrap="square" lIns="91440" tIns="45720" rIns="91440" bIns="45720" anchor="t"/>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l" rtl="0" eaLnBrk="0" fontAlgn="base" hangingPunct="0">
              <a:lnSpc>
                <a:spcPct val="120000"/>
              </a:lnSpc>
              <a:spcBef>
                <a:spcPct val="0"/>
              </a:spcBef>
              <a:spcAft>
                <a:spcPts val="600"/>
              </a:spcAft>
              <a:buClr>
                <a:srgbClr val="9BD4C1"/>
              </a:buClr>
              <a:buFont typeface="幼圆"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9pPr>
          </a:lstStyle>
          <a:p>
            <a:pPr marL="0" indent="0" eaLnBrk="1" hangingPunct="1">
              <a:buNone/>
            </a:pPr>
            <a:r>
              <a:rPr lang="zh-CN" altLang="en-US" dirty="0">
                <a:solidFill>
                  <a:srgbClr val="FF0000"/>
                </a:solidFill>
              </a:rPr>
              <a:t>1、查新咨询</a:t>
            </a:r>
            <a:r>
              <a:rPr lang="zh-CN" altLang="en-US" dirty="0" smtClean="0">
                <a:solidFill>
                  <a:srgbClr val="FF0000"/>
                </a:solidFill>
              </a:rPr>
              <a:t>报告书，</a:t>
            </a:r>
            <a:r>
              <a:rPr lang="zh-CN" altLang="en-US" dirty="0" smtClean="0">
                <a:solidFill>
                  <a:schemeClr val="accent1">
                    <a:lumMod val="75000"/>
                  </a:schemeClr>
                </a:solidFill>
              </a:rPr>
              <a:t>应</a:t>
            </a:r>
            <a:r>
              <a:rPr lang="zh-CN" altLang="en-US" dirty="0">
                <a:solidFill>
                  <a:schemeClr val="accent1">
                    <a:lumMod val="75000"/>
                  </a:schemeClr>
                </a:solidFill>
              </a:rPr>
              <a:t>提供由有资质的医药卫生科技项目查新咨询单位于</a:t>
            </a:r>
            <a:r>
              <a:rPr lang="zh-CN" altLang="en-US" u="sng" dirty="0">
                <a:solidFill>
                  <a:srgbClr val="FF0000"/>
                </a:solidFill>
              </a:rPr>
              <a:t>201</a:t>
            </a:r>
            <a:r>
              <a:rPr lang="en-US" altLang="zh-CN" u="sng" dirty="0">
                <a:solidFill>
                  <a:srgbClr val="FF0000"/>
                </a:solidFill>
              </a:rPr>
              <a:t>8</a:t>
            </a:r>
            <a:r>
              <a:rPr lang="zh-CN" altLang="en-US" u="sng" dirty="0">
                <a:solidFill>
                  <a:srgbClr val="FF0000"/>
                </a:solidFill>
              </a:rPr>
              <a:t>年1月1日以后</a:t>
            </a:r>
            <a:r>
              <a:rPr lang="zh-CN" altLang="en-US" dirty="0">
                <a:solidFill>
                  <a:schemeClr val="accent1">
                    <a:lumMod val="75000"/>
                  </a:schemeClr>
                </a:solidFill>
              </a:rPr>
              <a:t>出具的本项目查新咨询报告书复印件。</a:t>
            </a:r>
          </a:p>
          <a:p>
            <a:pPr marL="0" indent="0" eaLnBrk="1" hangingPunct="1">
              <a:buNone/>
            </a:pPr>
            <a:endParaRPr lang="zh-CN" altLang="en-US" dirty="0">
              <a:solidFill>
                <a:schemeClr val="accent1">
                  <a:lumMod val="75000"/>
                </a:schemeClr>
              </a:solidFill>
            </a:endParaRPr>
          </a:p>
          <a:p>
            <a:pPr marL="0" indent="0" eaLnBrk="1" hangingPunct="1">
              <a:buNone/>
            </a:pPr>
            <a:r>
              <a:rPr lang="zh-CN" altLang="en-US" dirty="0">
                <a:solidFill>
                  <a:srgbClr val="FF0000"/>
                </a:solidFill>
              </a:rPr>
              <a:t>2、被他人引用情况检索复印件</a:t>
            </a:r>
            <a:r>
              <a:rPr lang="zh-CN" altLang="en-US" dirty="0">
                <a:solidFill>
                  <a:schemeClr val="accent1">
                    <a:lumMod val="75000"/>
                  </a:schemeClr>
                </a:solidFill>
              </a:rPr>
              <a:t>，</a:t>
            </a:r>
            <a:r>
              <a:rPr lang="zh-CN" altLang="en-US" dirty="0">
                <a:solidFill>
                  <a:srgbClr val="FF0000"/>
                </a:solidFill>
              </a:rPr>
              <a:t>必须提供仅包含20篇代表性论文的他引情况检索复印件。</a:t>
            </a:r>
            <a:r>
              <a:rPr lang="zh-CN" altLang="en-US" dirty="0">
                <a:solidFill>
                  <a:schemeClr val="accent1">
                    <a:lumMod val="75000"/>
                  </a:schemeClr>
                </a:solidFill>
              </a:rPr>
              <a:t>可以是《检索报告》提供的收录和引用情况，或是被他人论文引用为参考文献的复印件。在推荐书中任何部分出现的论文他引统计次数，必须是上述不超过20篇主要论文的他引统计情况，其他论文的他引统计情况不得列入或出现在推荐书中。基础研究或应用基础研究项目应着重填写本项。</a:t>
            </a: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28565" y="198120"/>
            <a:ext cx="2458085"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附件要求</a:t>
            </a:r>
            <a:endParaRPr lang="zh-CN" altLang="en-US" sz="3600" b="1" smtClean="0">
              <a:solidFill>
                <a:schemeClr val="tx2"/>
              </a:solidFill>
              <a:latin typeface="+mj-lt"/>
              <a:ea typeface="+mj-ea"/>
              <a:cs typeface="+mj-cs"/>
            </a:endParaRP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37891" name="Rectangle 3"/>
          <p:cNvSpPr>
            <a:spLocks noGrp="1"/>
          </p:cNvSpPr>
          <p:nvPr/>
        </p:nvSpPr>
        <p:spPr>
          <a:xfrm>
            <a:off x="1758950" y="1098550"/>
            <a:ext cx="9062085" cy="4951730"/>
          </a:xfrm>
          <a:prstGeom prst="rect">
            <a:avLst/>
          </a:prstGeom>
          <a:noFill/>
          <a:ln w="9525">
            <a:noFill/>
          </a:ln>
        </p:spPr>
        <p:txBody>
          <a:bodyPr vert="horz" wrap="square" lIns="91440" tIns="45720" rIns="91440" bIns="45720" anchor="t"/>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l" rtl="0" eaLnBrk="0" fontAlgn="base" hangingPunct="0">
              <a:lnSpc>
                <a:spcPct val="120000"/>
              </a:lnSpc>
              <a:spcBef>
                <a:spcPct val="0"/>
              </a:spcBef>
              <a:spcAft>
                <a:spcPts val="600"/>
              </a:spcAft>
              <a:buClr>
                <a:srgbClr val="9BD4C1"/>
              </a:buClr>
              <a:buFont typeface="幼圆"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9pPr>
          </a:lstStyle>
          <a:p>
            <a:pPr marL="0" indent="0" eaLnBrk="1" hangingPunct="1">
              <a:buNone/>
            </a:pPr>
            <a:r>
              <a:rPr lang="zh-CN" altLang="en-US" dirty="0">
                <a:solidFill>
                  <a:srgbClr val="FF0000"/>
                </a:solidFill>
                <a:sym typeface="+mn-ea"/>
              </a:rPr>
              <a:t>6、应用证明   </a:t>
            </a:r>
            <a:r>
              <a:rPr lang="zh-CN" altLang="en-US" dirty="0">
                <a:solidFill>
                  <a:schemeClr val="accent1">
                    <a:lumMod val="75000"/>
                  </a:schemeClr>
                </a:solidFill>
                <a:sym typeface="+mn-ea"/>
              </a:rPr>
              <a:t>是指应用成果的单位出具的应用和生产该项成果的证明材料，基础类项目除外。应按统一格式（附后）填写，提交总数不超过20个。有经济效益的，应填写</a:t>
            </a:r>
            <a:r>
              <a:rPr lang="zh-CN" altLang="en-US" dirty="0">
                <a:solidFill>
                  <a:schemeClr val="accent1">
                    <a:lumMod val="75000"/>
                  </a:schemeClr>
                </a:solidFill>
                <a:latin typeface="Arial" panose="020B0604020202020204" pitchFamily="34" charset="0"/>
                <a:sym typeface="+mn-ea"/>
              </a:rPr>
              <a:t>“</a:t>
            </a:r>
            <a:r>
              <a:rPr lang="zh-CN" altLang="en-US" dirty="0">
                <a:solidFill>
                  <a:schemeClr val="accent1">
                    <a:lumMod val="75000"/>
                  </a:schemeClr>
                </a:solidFill>
                <a:sym typeface="+mn-ea"/>
              </a:rPr>
              <a:t>经济效益</a:t>
            </a:r>
            <a:r>
              <a:rPr lang="zh-CN" altLang="en-US" dirty="0">
                <a:solidFill>
                  <a:schemeClr val="accent1">
                    <a:lumMod val="75000"/>
                  </a:schemeClr>
                </a:solidFill>
                <a:latin typeface="Arial" panose="020B0604020202020204" pitchFamily="34" charset="0"/>
                <a:sym typeface="+mn-ea"/>
              </a:rPr>
              <a:t>”</a:t>
            </a:r>
            <a:r>
              <a:rPr lang="zh-CN" altLang="en-US" dirty="0">
                <a:solidFill>
                  <a:schemeClr val="accent1">
                    <a:lumMod val="75000"/>
                  </a:schemeClr>
                </a:solidFill>
                <a:sym typeface="+mn-ea"/>
              </a:rPr>
              <a:t>一栏，并由应用单位财务部门盖章，如无盖章视为无效。以社会效益为主的，应填写</a:t>
            </a:r>
            <a:r>
              <a:rPr lang="zh-CN" altLang="en-US" dirty="0">
                <a:solidFill>
                  <a:schemeClr val="accent1">
                    <a:lumMod val="75000"/>
                  </a:schemeClr>
                </a:solidFill>
                <a:latin typeface="Arial" panose="020B0604020202020204" pitchFamily="34" charset="0"/>
                <a:sym typeface="+mn-ea"/>
              </a:rPr>
              <a:t>“</a:t>
            </a:r>
            <a:r>
              <a:rPr lang="zh-CN" altLang="en-US" dirty="0">
                <a:solidFill>
                  <a:schemeClr val="accent1">
                    <a:lumMod val="75000"/>
                  </a:schemeClr>
                </a:solidFill>
                <a:sym typeface="+mn-ea"/>
              </a:rPr>
              <a:t>应用情况及社会效益一栏</a:t>
            </a:r>
            <a:r>
              <a:rPr lang="zh-CN" altLang="en-US" dirty="0">
                <a:solidFill>
                  <a:schemeClr val="accent1">
                    <a:lumMod val="75000"/>
                  </a:schemeClr>
                </a:solidFill>
                <a:latin typeface="Arial" panose="020B0604020202020204" pitchFamily="34" charset="0"/>
                <a:sym typeface="+mn-ea"/>
              </a:rPr>
              <a:t>”</a:t>
            </a:r>
            <a:r>
              <a:rPr lang="zh-CN" altLang="en-US" dirty="0">
                <a:solidFill>
                  <a:schemeClr val="accent1">
                    <a:lumMod val="75000"/>
                  </a:schemeClr>
                </a:solidFill>
                <a:sym typeface="+mn-ea"/>
              </a:rPr>
              <a:t>。以完成科学技术创新、应用推广先进科学技术成果为主的项目和以完成技术发明为主的项目应着重填写此项。</a:t>
            </a:r>
            <a:r>
              <a:rPr lang="zh-CN" altLang="en-US" dirty="0">
                <a:solidFill>
                  <a:srgbClr val="FF0000"/>
                </a:solidFill>
                <a:sym typeface="+mn-ea"/>
              </a:rPr>
              <a:t>其中至少有一份证明是在201</a:t>
            </a:r>
            <a:r>
              <a:rPr lang="en-US" altLang="zh-CN" dirty="0">
                <a:solidFill>
                  <a:srgbClr val="FF0000"/>
                </a:solidFill>
                <a:sym typeface="+mn-ea"/>
              </a:rPr>
              <a:t>7</a:t>
            </a:r>
            <a:r>
              <a:rPr lang="zh-CN" altLang="en-US" dirty="0">
                <a:solidFill>
                  <a:srgbClr val="FF0000"/>
                </a:solidFill>
                <a:sym typeface="+mn-ea"/>
              </a:rPr>
              <a:t>年1月1日前已经应用。</a:t>
            </a:r>
            <a:endParaRPr lang="zh-CN" altLang="en-US" dirty="0">
              <a:solidFill>
                <a:srgbClr val="FF0000"/>
              </a:solidFill>
            </a:endParaRPr>
          </a:p>
          <a:p>
            <a:pPr marL="0" indent="0" eaLnBrk="1" hangingPunct="1"/>
            <a:endParaRPr lang="zh-CN" altLang="en-US" dirty="0">
              <a:solidFill>
                <a:srgbClr val="FF0000"/>
              </a:solidFill>
            </a:endParaRPr>
          </a:p>
          <a:p>
            <a:pPr marL="0" indent="0" eaLnBrk="1" hangingPunct="1">
              <a:buNone/>
            </a:pPr>
            <a:r>
              <a:rPr lang="zh-CN" altLang="en-US" dirty="0">
                <a:solidFill>
                  <a:srgbClr val="FF0000"/>
                </a:solidFill>
                <a:sym typeface="+mn-ea"/>
              </a:rPr>
              <a:t>7、档案证明   </a:t>
            </a:r>
            <a:r>
              <a:rPr lang="zh-CN" altLang="en-US" dirty="0">
                <a:solidFill>
                  <a:schemeClr val="accent1">
                    <a:lumMod val="75000"/>
                  </a:schemeClr>
                </a:solidFill>
                <a:sym typeface="+mn-ea"/>
              </a:rPr>
              <a:t>是申报材料已在本单位或上级有关部门存档的证明材料。填写后需有存档部门盖章。</a:t>
            </a: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28565" y="198120"/>
            <a:ext cx="2458085"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附件要求</a:t>
            </a:r>
            <a:endParaRPr lang="zh-CN" altLang="en-US" sz="3600" b="1" smtClean="0">
              <a:solidFill>
                <a:schemeClr val="tx2"/>
              </a:solidFill>
              <a:latin typeface="+mj-lt"/>
              <a:ea typeface="+mj-ea"/>
              <a:cs typeface="+mj-cs"/>
            </a:endParaRP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37891" name="Rectangle 3"/>
          <p:cNvSpPr>
            <a:spLocks noGrp="1"/>
          </p:cNvSpPr>
          <p:nvPr/>
        </p:nvSpPr>
        <p:spPr>
          <a:xfrm>
            <a:off x="1758950" y="1098550"/>
            <a:ext cx="9062085" cy="4951730"/>
          </a:xfrm>
          <a:prstGeom prst="rect">
            <a:avLst/>
          </a:prstGeom>
          <a:noFill/>
          <a:ln w="9525">
            <a:noFill/>
          </a:ln>
        </p:spPr>
        <p:txBody>
          <a:bodyPr vert="horz" wrap="square" lIns="91440" tIns="45720" rIns="91440" bIns="45720" anchor="t"/>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l" rtl="0" eaLnBrk="0" fontAlgn="base" hangingPunct="0">
              <a:lnSpc>
                <a:spcPct val="120000"/>
              </a:lnSpc>
              <a:spcBef>
                <a:spcPct val="0"/>
              </a:spcBef>
              <a:spcAft>
                <a:spcPts val="600"/>
              </a:spcAft>
              <a:buClr>
                <a:srgbClr val="9BD4C1"/>
              </a:buClr>
              <a:buFont typeface="幼圆"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9pPr>
          </a:lstStyle>
          <a:p>
            <a:pPr marL="0" indent="0" eaLnBrk="1" hangingPunct="1">
              <a:buNone/>
            </a:pPr>
            <a:r>
              <a:rPr lang="zh-CN" altLang="en-US" dirty="0">
                <a:solidFill>
                  <a:srgbClr val="FF0000"/>
                </a:solidFill>
                <a:sym typeface="+mn-ea"/>
              </a:rPr>
              <a:t>1</a:t>
            </a:r>
            <a:r>
              <a:rPr lang="en-US" altLang="zh-CN" dirty="0">
                <a:solidFill>
                  <a:srgbClr val="FF0000"/>
                </a:solidFill>
                <a:sym typeface="+mn-ea"/>
              </a:rPr>
              <a:t>2</a:t>
            </a:r>
            <a:r>
              <a:rPr lang="zh-CN" altLang="en-US" dirty="0">
                <a:solidFill>
                  <a:srgbClr val="FF0000"/>
                </a:solidFill>
                <a:sym typeface="+mn-ea"/>
              </a:rPr>
              <a:t>、论文、论著信息汇总表</a:t>
            </a:r>
            <a:endParaRPr lang="zh-CN" altLang="en-US" dirty="0">
              <a:solidFill>
                <a:srgbClr val="FF0000"/>
              </a:solidFill>
            </a:endParaRPr>
          </a:p>
          <a:p>
            <a:pPr marL="0" indent="0" eaLnBrk="1" hangingPunct="1">
              <a:buNone/>
            </a:pPr>
            <a:endParaRPr lang="zh-CN" altLang="en-US" dirty="0"/>
          </a:p>
          <a:p>
            <a:pPr marL="0" indent="0" eaLnBrk="1" hangingPunct="1">
              <a:buNone/>
            </a:pPr>
            <a:r>
              <a:rPr lang="zh-CN" altLang="en-US" dirty="0">
                <a:solidFill>
                  <a:schemeClr val="accent1">
                    <a:lumMod val="75000"/>
                  </a:schemeClr>
                </a:solidFill>
                <a:sym typeface="仿宋_GB2312" panose="02010609030101010101" pitchFamily="1" charset="-122"/>
              </a:rPr>
              <a:t>★</a:t>
            </a:r>
            <a:r>
              <a:rPr lang="zh-CN" altLang="en-US" dirty="0">
                <a:solidFill>
                  <a:schemeClr val="accent1">
                    <a:lumMod val="75000"/>
                  </a:schemeClr>
                </a:solidFill>
                <a:sym typeface="+mn-ea"/>
              </a:rPr>
              <a:t>须分别列出论文信息汇总表和论著信息汇总表；</a:t>
            </a:r>
            <a:endParaRPr lang="zh-CN" altLang="en-US" dirty="0">
              <a:solidFill>
                <a:schemeClr val="accent1">
                  <a:lumMod val="75000"/>
                </a:schemeClr>
              </a:solidFill>
            </a:endParaRPr>
          </a:p>
          <a:p>
            <a:pPr marL="0" indent="0" eaLnBrk="1" hangingPunct="1">
              <a:buNone/>
            </a:pPr>
            <a:endParaRPr lang="zh-CN" altLang="en-US" dirty="0">
              <a:solidFill>
                <a:schemeClr val="accent1">
                  <a:lumMod val="75000"/>
                </a:schemeClr>
              </a:solidFill>
              <a:sym typeface="仿宋_GB2312" panose="02010609030101010101" pitchFamily="1" charset="-122"/>
            </a:endParaRPr>
          </a:p>
          <a:p>
            <a:pPr marL="0" indent="0" eaLnBrk="1" hangingPunct="1">
              <a:buNone/>
            </a:pPr>
            <a:r>
              <a:rPr lang="zh-CN" altLang="en-US" dirty="0">
                <a:solidFill>
                  <a:schemeClr val="accent1">
                    <a:lumMod val="75000"/>
                  </a:schemeClr>
                </a:solidFill>
                <a:sym typeface="仿宋_GB2312" panose="02010609030101010101" pitchFamily="1" charset="-122"/>
              </a:rPr>
              <a:t>★</a:t>
            </a:r>
            <a:r>
              <a:rPr lang="zh-CN" altLang="en-US" dirty="0">
                <a:solidFill>
                  <a:schemeClr val="accent1">
                    <a:lumMod val="75000"/>
                  </a:schemeClr>
                </a:solidFill>
                <a:sym typeface="+mn-ea"/>
              </a:rPr>
              <a:t>论文信息汇总表应包括作者（通讯作者）、出版时间、题名、刊名、卷期页、影响因子、他引次数和关键词；</a:t>
            </a:r>
            <a:endParaRPr lang="zh-CN" altLang="en-US" dirty="0">
              <a:solidFill>
                <a:schemeClr val="accent1">
                  <a:lumMod val="75000"/>
                </a:schemeClr>
              </a:solidFill>
            </a:endParaRPr>
          </a:p>
          <a:p>
            <a:pPr marL="0" indent="0" eaLnBrk="1" hangingPunct="1">
              <a:buNone/>
            </a:pPr>
            <a:endParaRPr lang="zh-CN" altLang="en-US" dirty="0">
              <a:solidFill>
                <a:schemeClr val="accent1">
                  <a:lumMod val="75000"/>
                </a:schemeClr>
              </a:solidFill>
              <a:sym typeface="仿宋_GB2312" panose="02010609030101010101" pitchFamily="1" charset="-122"/>
            </a:endParaRPr>
          </a:p>
          <a:p>
            <a:pPr marL="0" indent="0" eaLnBrk="1" hangingPunct="1">
              <a:buNone/>
            </a:pPr>
            <a:r>
              <a:rPr lang="zh-CN" altLang="en-US" dirty="0">
                <a:solidFill>
                  <a:schemeClr val="accent1">
                    <a:lumMod val="75000"/>
                  </a:schemeClr>
                </a:solidFill>
                <a:sym typeface="仿宋_GB2312" panose="02010609030101010101" pitchFamily="1" charset="-122"/>
              </a:rPr>
              <a:t>★</a:t>
            </a:r>
            <a:r>
              <a:rPr lang="zh-CN" altLang="en-US" dirty="0">
                <a:solidFill>
                  <a:schemeClr val="accent1">
                    <a:lumMod val="75000"/>
                  </a:schemeClr>
                </a:solidFill>
                <a:sym typeface="+mn-ea"/>
              </a:rPr>
              <a:t>论著信息汇总表应包括作者、出版时间、书名、出版社、页码。</a:t>
            </a: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87290" y="193040"/>
            <a:ext cx="2051685"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附件要求</a:t>
            </a:r>
            <a:endParaRPr lang="zh-CN" altLang="en-US" sz="3600" b="1" smtClean="0">
              <a:solidFill>
                <a:schemeClr val="tx2"/>
              </a:solidFill>
              <a:latin typeface="+mj-lt"/>
              <a:ea typeface="+mj-ea"/>
              <a:cs typeface="+mj-cs"/>
            </a:endParaRPr>
          </a:p>
        </p:txBody>
      </p:sp>
      <p:sp>
        <p:nvSpPr>
          <p:cNvPr id="4" name="文本框 3"/>
          <p:cNvSpPr txBox="1"/>
          <p:nvPr/>
        </p:nvSpPr>
        <p:spPr>
          <a:xfrm>
            <a:off x="1828165" y="1510030"/>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37891" name="Rectangle 3"/>
          <p:cNvSpPr>
            <a:spLocks noGrp="1"/>
          </p:cNvSpPr>
          <p:nvPr/>
        </p:nvSpPr>
        <p:spPr>
          <a:xfrm>
            <a:off x="927100" y="989965"/>
            <a:ext cx="10441940" cy="5307804"/>
          </a:xfrm>
          <a:prstGeom prst="rect">
            <a:avLst/>
          </a:prstGeom>
          <a:noFill/>
          <a:ln w="9525">
            <a:noFill/>
          </a:ln>
        </p:spPr>
        <p:txBody>
          <a:bodyPr vert="horz" wrap="square" lIns="91440" tIns="45720" rIns="91440" bIns="45720" anchor="t"/>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l" rtl="0" eaLnBrk="0" fontAlgn="base" hangingPunct="0">
              <a:lnSpc>
                <a:spcPct val="120000"/>
              </a:lnSpc>
              <a:spcBef>
                <a:spcPct val="0"/>
              </a:spcBef>
              <a:spcAft>
                <a:spcPts val="600"/>
              </a:spcAft>
              <a:buClr>
                <a:srgbClr val="9BD4C1"/>
              </a:buClr>
              <a:buFont typeface="幼圆"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9pPr>
          </a:lstStyle>
          <a:p>
            <a:pPr marL="0" indent="0" eaLnBrk="1" hangingPunct="1">
              <a:lnSpc>
                <a:spcPct val="90000"/>
              </a:lnSpc>
              <a:buNone/>
            </a:pPr>
            <a:r>
              <a:rPr lang="zh-CN" altLang="en-US" dirty="0">
                <a:solidFill>
                  <a:srgbClr val="FF0000"/>
                </a:solidFill>
                <a:sym typeface="+mn-ea"/>
              </a:rPr>
              <a:t>13、主要论文   必须在2017年12月31日前正式刊出，总数不超过20篇，提供的所有论文须全文复印，按照重要性排序。</a:t>
            </a:r>
            <a:endParaRPr lang="zh-CN" altLang="en-US" dirty="0">
              <a:solidFill>
                <a:srgbClr val="FF0000"/>
              </a:solidFill>
              <a:latin typeface="楷体_GB2312" panose="02010609030101010101" pitchFamily="1" charset="-122"/>
              <a:ea typeface="楷体_GB2312" panose="02010609030101010101" pitchFamily="1" charset="-122"/>
            </a:endParaRPr>
          </a:p>
          <a:p>
            <a:pPr eaLnBrk="1" hangingPunct="1">
              <a:lnSpc>
                <a:spcPct val="90000"/>
              </a:lnSpc>
            </a:pPr>
            <a:endParaRPr lang="zh-CN" altLang="en-US" dirty="0">
              <a:solidFill>
                <a:srgbClr val="FF0000"/>
              </a:solidFill>
              <a:latin typeface="楷体_GB2312" panose="02010609030101010101" pitchFamily="1" charset="-122"/>
              <a:ea typeface="楷体_GB2312" panose="02010609030101010101" pitchFamily="1" charset="-122"/>
            </a:endParaRPr>
          </a:p>
          <a:p>
            <a:pPr marL="0" indent="0" eaLnBrk="1" hangingPunct="1">
              <a:lnSpc>
                <a:spcPct val="90000"/>
              </a:lnSpc>
              <a:buNone/>
            </a:pPr>
            <a:r>
              <a:rPr lang="zh-CN" altLang="en-US" dirty="0">
                <a:solidFill>
                  <a:schemeClr val="accent1">
                    <a:lumMod val="75000"/>
                  </a:schemeClr>
                </a:solidFill>
                <a:latin typeface="楷体_GB2312" panose="02010609030101010101" pitchFamily="1" charset="-122"/>
                <a:ea typeface="楷体_GB2312" panose="02010609030101010101" pitchFamily="1" charset="-122"/>
                <a:sym typeface="+mn-ea"/>
              </a:rPr>
              <a:t>    对于某些学科没有论文通讯作者概念的，应以文字说明。本项目所列论文，应征得未列入项目主要完成人的作者的同意，知识产权应归国内所有且不存在争议。同时根据具体情况，在附件“其他证明”中提交未列入项目主要完成人的论文（论著下同）第一作者、通讯作者出具的知情同意报奖证明，以及国际合作证明等。本项目所列论文（论著下同）应为本项目独有，且未</a:t>
            </a:r>
            <a:r>
              <a:rPr lang="zh-CN" altLang="en-US" dirty="0" smtClean="0">
                <a:solidFill>
                  <a:schemeClr val="accent1">
                    <a:lumMod val="75000"/>
                  </a:schemeClr>
                </a:solidFill>
                <a:latin typeface="楷体_GB2312" panose="02010609030101010101" pitchFamily="1" charset="-122"/>
                <a:ea typeface="楷体_GB2312" panose="02010609030101010101" pitchFamily="1" charset="-122"/>
                <a:sym typeface="+mn-ea"/>
              </a:rPr>
              <a:t>在中华</a:t>
            </a:r>
            <a:r>
              <a:rPr lang="zh-CN" altLang="en-US" dirty="0">
                <a:solidFill>
                  <a:schemeClr val="accent1">
                    <a:lumMod val="75000"/>
                  </a:schemeClr>
                </a:solidFill>
                <a:latin typeface="楷体_GB2312" panose="02010609030101010101" pitchFamily="1" charset="-122"/>
                <a:ea typeface="楷体_GB2312" panose="02010609030101010101" pitchFamily="1" charset="-122"/>
                <a:sym typeface="+mn-ea"/>
              </a:rPr>
              <a:t>医学科技奖、中华预防医学会科技奖、上海科技</a:t>
            </a:r>
            <a:r>
              <a:rPr lang="zh-CN" altLang="en-US" dirty="0" smtClean="0">
                <a:solidFill>
                  <a:schemeClr val="accent1">
                    <a:lumMod val="75000"/>
                  </a:schemeClr>
                </a:solidFill>
                <a:latin typeface="楷体_GB2312" panose="02010609030101010101" pitchFamily="1" charset="-122"/>
                <a:ea typeface="楷体_GB2312" panose="02010609030101010101" pitchFamily="1" charset="-122"/>
                <a:sym typeface="+mn-ea"/>
              </a:rPr>
              <a:t>奖、上海</a:t>
            </a:r>
            <a:r>
              <a:rPr lang="zh-CN" altLang="en-US" dirty="0">
                <a:solidFill>
                  <a:schemeClr val="accent1">
                    <a:lumMod val="75000"/>
                  </a:schemeClr>
                </a:solidFill>
                <a:latin typeface="楷体_GB2312" panose="02010609030101010101" pitchFamily="1" charset="-122"/>
                <a:ea typeface="楷体_GB2312" panose="02010609030101010101" pitchFamily="1" charset="-122"/>
                <a:sym typeface="+mn-ea"/>
              </a:rPr>
              <a:t>科技进步</a:t>
            </a:r>
            <a:r>
              <a:rPr lang="zh-CN" altLang="en-US" dirty="0" smtClean="0">
                <a:solidFill>
                  <a:schemeClr val="accent1">
                    <a:lumMod val="75000"/>
                  </a:schemeClr>
                </a:solidFill>
                <a:latin typeface="楷体_GB2312" panose="02010609030101010101" pitchFamily="1" charset="-122"/>
                <a:ea typeface="楷体_GB2312" panose="02010609030101010101" pitchFamily="1" charset="-122"/>
                <a:sym typeface="+mn-ea"/>
              </a:rPr>
              <a:t>奖或</a:t>
            </a:r>
            <a:r>
              <a:rPr lang="zh-CN" altLang="en-US" dirty="0">
                <a:solidFill>
                  <a:schemeClr val="accent1">
                    <a:lumMod val="75000"/>
                  </a:schemeClr>
                </a:solidFill>
                <a:latin typeface="楷体_GB2312" panose="02010609030101010101" pitchFamily="1" charset="-122"/>
                <a:ea typeface="楷体_GB2312" panose="02010609030101010101" pitchFamily="1" charset="-122"/>
                <a:sym typeface="+mn-ea"/>
              </a:rPr>
              <a:t>本年度上海医学科技奖其他推荐项目中使用。以基础研究或应用基础研究为主的项目应着重填写此项。</a:t>
            </a:r>
            <a:endParaRPr lang="zh-CN" altLang="en-US" dirty="0">
              <a:solidFill>
                <a:schemeClr val="accent1">
                  <a:lumMod val="75000"/>
                </a:schemeClr>
              </a:solidFill>
              <a:latin typeface="楷体_GB2312" panose="02010609030101010101" pitchFamily="1" charset="-122"/>
              <a:ea typeface="楷体_GB2312" panose="02010609030101010101" pitchFamily="1" charset="-122"/>
            </a:endParaRPr>
          </a:p>
          <a:p>
            <a:pPr eaLnBrk="1" hangingPunct="1">
              <a:lnSpc>
                <a:spcPct val="90000"/>
              </a:lnSpc>
            </a:pPr>
            <a:endParaRPr lang="zh-CN" altLang="en-US" dirty="0">
              <a:solidFill>
                <a:schemeClr val="accent1">
                  <a:lumMod val="75000"/>
                </a:schemeClr>
              </a:solidFill>
              <a:latin typeface="楷体_GB2312" panose="02010609030101010101" pitchFamily="1" charset="-122"/>
              <a:ea typeface="楷体_GB2312" panose="02010609030101010101" pitchFamily="1" charset="-122"/>
            </a:endParaRPr>
          </a:p>
          <a:p>
            <a:pPr marL="0" indent="0" eaLnBrk="1" hangingPunct="1">
              <a:lnSpc>
                <a:spcPct val="90000"/>
              </a:lnSpc>
              <a:buNone/>
            </a:pPr>
            <a:r>
              <a:rPr lang="zh-CN" altLang="en-US" dirty="0">
                <a:solidFill>
                  <a:srgbClr val="FF0000"/>
                </a:solidFill>
                <a:sym typeface="+mn-ea"/>
              </a:rPr>
              <a:t>发表论著   </a:t>
            </a:r>
            <a:r>
              <a:rPr lang="zh-CN" altLang="en-US" dirty="0">
                <a:solidFill>
                  <a:schemeClr val="accent1">
                    <a:lumMod val="75000"/>
                  </a:schemeClr>
                </a:solidFill>
                <a:latin typeface="楷体_GB2312" panose="02010609030101010101" pitchFamily="1" charset="-122"/>
                <a:ea typeface="楷体_GB2312" panose="02010609030101010101" pitchFamily="1" charset="-122"/>
                <a:sym typeface="+mn-ea"/>
              </a:rPr>
              <a:t>总数不超过10个。应提供首页、版权页、核心内容页复印件。与国外合作共同发表的论著，本项目主要完成人应为第一作者或通讯作者，并标注国内单位</a:t>
            </a:r>
            <a:r>
              <a:rPr lang="zh-CN" altLang="en-US" dirty="0" smtClean="0">
                <a:solidFill>
                  <a:schemeClr val="accent1">
                    <a:lumMod val="75000"/>
                  </a:schemeClr>
                </a:solidFill>
                <a:latin typeface="楷体_GB2312" panose="02010609030101010101" pitchFamily="1" charset="-122"/>
                <a:ea typeface="楷体_GB2312" panose="02010609030101010101" pitchFamily="1" charset="-122"/>
                <a:sym typeface="+mn-ea"/>
              </a:rPr>
              <a:t>。</a:t>
            </a:r>
            <a:endParaRPr lang="zh-CN" altLang="en-US" dirty="0">
              <a:solidFill>
                <a:schemeClr val="accent1">
                  <a:lumMod val="75000"/>
                </a:schemeClr>
              </a:solidFill>
              <a:sym typeface="+mn-ea"/>
            </a:endParaRP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4635" y="257175"/>
            <a:ext cx="4163060"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需注意的时间节点</a:t>
            </a:r>
            <a:endParaRPr lang="zh-CN" altLang="en-US" sz="3600" b="1" smtClean="0">
              <a:solidFill>
                <a:schemeClr val="tx2"/>
              </a:solidFill>
              <a:latin typeface="+mj-lt"/>
              <a:ea typeface="+mj-ea"/>
              <a:cs typeface="+mj-cs"/>
            </a:endParaRPr>
          </a:p>
        </p:txBody>
      </p:sp>
      <p:sp>
        <p:nvSpPr>
          <p:cNvPr id="4" name="文本框 3"/>
          <p:cNvSpPr txBox="1"/>
          <p:nvPr/>
        </p:nvSpPr>
        <p:spPr>
          <a:xfrm>
            <a:off x="1828165" y="1481455"/>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41987" name="内容占位符 2"/>
          <p:cNvSpPr>
            <a:spLocks noGrp="1"/>
          </p:cNvSpPr>
          <p:nvPr/>
        </p:nvSpPr>
        <p:spPr>
          <a:xfrm>
            <a:off x="1783080" y="1123949"/>
            <a:ext cx="9147810" cy="4787453"/>
          </a:xfrm>
          <a:prstGeom prst="rect">
            <a:avLst/>
          </a:prstGeom>
          <a:noFill/>
          <a:ln w="9525">
            <a:noFill/>
          </a:ln>
        </p:spPr>
        <p:txBody>
          <a:bodyPr vert="horz" wrap="square" lIns="92075" tIns="46038" rIns="92075" bIns="46038" anchor="t"/>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l" rtl="0" eaLnBrk="0" fontAlgn="base" hangingPunct="0">
              <a:lnSpc>
                <a:spcPct val="120000"/>
              </a:lnSpc>
              <a:spcBef>
                <a:spcPct val="0"/>
              </a:spcBef>
              <a:spcAft>
                <a:spcPts val="600"/>
              </a:spcAft>
              <a:buClr>
                <a:srgbClr val="9BD4C1"/>
              </a:buClr>
              <a:buFont typeface="幼圆"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9pPr>
          </a:lstStyle>
          <a:p>
            <a:pPr marL="0" indent="0" eaLnBrk="1" hangingPunct="1">
              <a:lnSpc>
                <a:spcPts val="3000"/>
              </a:lnSpc>
              <a:buNone/>
            </a:pPr>
            <a:r>
              <a:rPr lang="zh-CN" altLang="en-US" sz="2400" dirty="0">
                <a:solidFill>
                  <a:schemeClr val="accent1">
                    <a:lumMod val="75000"/>
                  </a:schemeClr>
                </a:solidFill>
                <a:latin typeface="楷体_GB2312" panose="02010609030101010101" pitchFamily="1" charset="-122"/>
                <a:ea typeface="楷体_GB2312" panose="02010609030101010101" pitchFamily="1" charset="-122"/>
              </a:rPr>
              <a:t>1、申报受理时间</a:t>
            </a:r>
            <a:r>
              <a:rPr lang="zh-CN" altLang="en-US" sz="2000" b="1" dirty="0">
                <a:latin typeface="楷体_GB2312" panose="02010609030101010101" pitchFamily="1" charset="-122"/>
                <a:ea typeface="楷体_GB2312" panose="02010609030101010101" pitchFamily="1" charset="-122"/>
              </a:rPr>
              <a:t>：</a:t>
            </a:r>
          </a:p>
          <a:p>
            <a:pPr marL="0" indent="0" eaLnBrk="1" hangingPunct="1">
              <a:lnSpc>
                <a:spcPts val="3000"/>
              </a:lnSpc>
              <a:buNone/>
            </a:pPr>
            <a:r>
              <a:rPr lang="zh-CN" altLang="en-US" sz="2000" b="1" dirty="0">
                <a:solidFill>
                  <a:srgbClr val="FF0000"/>
                </a:solidFill>
                <a:latin typeface="楷体_GB2312" panose="02010609030101010101" pitchFamily="1" charset="-122"/>
                <a:ea typeface="楷体_GB2312" panose="02010609030101010101" pitchFamily="1" charset="-122"/>
              </a:rPr>
              <a:t>       </a:t>
            </a:r>
            <a:r>
              <a:rPr lang="en-US" altLang="zh-CN" b="1" dirty="0">
                <a:solidFill>
                  <a:srgbClr val="FF0000"/>
                </a:solidFill>
                <a:latin typeface="楷体_GB2312" panose="02010609030101010101" pitchFamily="1" charset="-122"/>
                <a:ea typeface="楷体_GB2312" panose="02010609030101010101" pitchFamily="1" charset="-122"/>
              </a:rPr>
              <a:t>2018</a:t>
            </a:r>
            <a:r>
              <a:rPr lang="zh-CN" altLang="en-US" b="1" dirty="0">
                <a:solidFill>
                  <a:srgbClr val="FF0000"/>
                </a:solidFill>
                <a:latin typeface="楷体_GB2312" panose="02010609030101010101" pitchFamily="1" charset="-122"/>
                <a:ea typeface="楷体_GB2312" panose="02010609030101010101" pitchFamily="1" charset="-122"/>
              </a:rPr>
              <a:t>年</a:t>
            </a:r>
            <a:r>
              <a:rPr lang="en-US" altLang="zh-CN" b="1" dirty="0">
                <a:solidFill>
                  <a:srgbClr val="FF0000"/>
                </a:solidFill>
                <a:latin typeface="楷体_GB2312" panose="02010609030101010101" pitchFamily="1" charset="-122"/>
                <a:ea typeface="楷体_GB2312" panose="02010609030101010101" pitchFamily="1" charset="-122"/>
              </a:rPr>
              <a:t>9</a:t>
            </a:r>
            <a:r>
              <a:rPr lang="zh-CN" altLang="en-US" b="1" dirty="0">
                <a:solidFill>
                  <a:srgbClr val="FF0000"/>
                </a:solidFill>
                <a:latin typeface="楷体_GB2312" panose="02010609030101010101" pitchFamily="1" charset="-122"/>
                <a:ea typeface="楷体_GB2312" panose="02010609030101010101" pitchFamily="1" charset="-122"/>
              </a:rPr>
              <a:t>月</a:t>
            </a:r>
            <a:r>
              <a:rPr lang="en-US" altLang="zh-CN" b="1" dirty="0">
                <a:solidFill>
                  <a:srgbClr val="FF0000"/>
                </a:solidFill>
                <a:latin typeface="楷体_GB2312" panose="02010609030101010101" pitchFamily="1" charset="-122"/>
                <a:ea typeface="楷体_GB2312" panose="02010609030101010101" pitchFamily="1" charset="-122"/>
              </a:rPr>
              <a:t>1</a:t>
            </a:r>
            <a:r>
              <a:rPr lang="zh-CN" altLang="en-US" b="1" dirty="0">
                <a:solidFill>
                  <a:srgbClr val="FF0000"/>
                </a:solidFill>
                <a:latin typeface="楷体_GB2312" panose="02010609030101010101" pitchFamily="1" charset="-122"/>
                <a:ea typeface="楷体_GB2312" panose="02010609030101010101" pitchFamily="1" charset="-122"/>
              </a:rPr>
              <a:t>日—</a:t>
            </a:r>
            <a:r>
              <a:rPr lang="en-US" altLang="zh-CN" b="1" dirty="0">
                <a:solidFill>
                  <a:srgbClr val="FF0000"/>
                </a:solidFill>
                <a:latin typeface="楷体_GB2312" panose="02010609030101010101" pitchFamily="1" charset="-122"/>
                <a:ea typeface="楷体_GB2312" panose="02010609030101010101" pitchFamily="1" charset="-122"/>
              </a:rPr>
              <a:t>2018</a:t>
            </a:r>
            <a:r>
              <a:rPr lang="zh-CN" altLang="en-US" b="1" dirty="0">
                <a:solidFill>
                  <a:srgbClr val="FF0000"/>
                </a:solidFill>
                <a:latin typeface="楷体_GB2312" panose="02010609030101010101" pitchFamily="1" charset="-122"/>
                <a:ea typeface="楷体_GB2312" panose="02010609030101010101" pitchFamily="1" charset="-122"/>
              </a:rPr>
              <a:t>年</a:t>
            </a:r>
            <a:r>
              <a:rPr lang="en-US" altLang="zh-CN" b="1" dirty="0">
                <a:solidFill>
                  <a:srgbClr val="FF0000"/>
                </a:solidFill>
                <a:latin typeface="楷体_GB2312" panose="02010609030101010101" pitchFamily="1" charset="-122"/>
                <a:ea typeface="楷体_GB2312" panose="02010609030101010101" pitchFamily="1" charset="-122"/>
              </a:rPr>
              <a:t>9</a:t>
            </a:r>
            <a:r>
              <a:rPr lang="zh-CN" altLang="en-US" b="1" dirty="0">
                <a:solidFill>
                  <a:srgbClr val="FF0000"/>
                </a:solidFill>
                <a:latin typeface="楷体_GB2312" panose="02010609030101010101" pitchFamily="1" charset="-122"/>
                <a:ea typeface="楷体_GB2312" panose="02010609030101010101" pitchFamily="1" charset="-122"/>
              </a:rPr>
              <a:t>月</a:t>
            </a:r>
            <a:r>
              <a:rPr lang="en-US" altLang="zh-CN" b="1" dirty="0" smtClean="0">
                <a:solidFill>
                  <a:srgbClr val="FF0000"/>
                </a:solidFill>
                <a:latin typeface="楷体_GB2312" panose="02010609030101010101" pitchFamily="1" charset="-122"/>
                <a:ea typeface="楷体_GB2312" panose="02010609030101010101" pitchFamily="1" charset="-122"/>
              </a:rPr>
              <a:t>30</a:t>
            </a:r>
            <a:r>
              <a:rPr lang="zh-CN" altLang="en-US" b="1" dirty="0" smtClean="0">
                <a:solidFill>
                  <a:srgbClr val="FF0000"/>
                </a:solidFill>
                <a:latin typeface="楷体_GB2312" panose="02010609030101010101" pitchFamily="1" charset="-122"/>
                <a:ea typeface="楷体_GB2312" panose="02010609030101010101" pitchFamily="1" charset="-122"/>
              </a:rPr>
              <a:t>日</a:t>
            </a:r>
            <a:endParaRPr lang="zh-CN" altLang="en-US" sz="2000" b="1" dirty="0">
              <a:solidFill>
                <a:srgbClr val="FF0000"/>
              </a:solidFill>
              <a:latin typeface="楷体_GB2312" panose="02010609030101010101" pitchFamily="1" charset="-122"/>
              <a:ea typeface="楷体_GB2312" panose="02010609030101010101" pitchFamily="1" charset="-122"/>
            </a:endParaRPr>
          </a:p>
          <a:p>
            <a:pPr marL="0" indent="0" eaLnBrk="1" hangingPunct="1">
              <a:lnSpc>
                <a:spcPts val="3000"/>
              </a:lnSpc>
              <a:buNone/>
            </a:pPr>
            <a:r>
              <a:rPr lang="zh-CN" altLang="en-US" sz="2400" dirty="0">
                <a:solidFill>
                  <a:schemeClr val="accent1">
                    <a:lumMod val="75000"/>
                  </a:schemeClr>
                </a:solidFill>
                <a:latin typeface="楷体_GB2312" panose="02010609030101010101" pitchFamily="1" charset="-122"/>
                <a:ea typeface="楷体_GB2312" panose="02010609030101010101" pitchFamily="1" charset="-122"/>
              </a:rPr>
              <a:t>2、项目完成时间：</a:t>
            </a:r>
            <a:endParaRPr lang="zh-CN" altLang="en-US" sz="2000" b="1" dirty="0">
              <a:latin typeface="楷体_GB2312" panose="02010609030101010101" pitchFamily="1" charset="-122"/>
              <a:ea typeface="楷体_GB2312" panose="02010609030101010101" pitchFamily="1" charset="-122"/>
            </a:endParaRPr>
          </a:p>
          <a:p>
            <a:pPr marL="0" indent="0" eaLnBrk="1" hangingPunct="1">
              <a:lnSpc>
                <a:spcPts val="3000"/>
              </a:lnSpc>
              <a:buNone/>
            </a:pPr>
            <a:r>
              <a:rPr lang="zh-CN" altLang="en-US" sz="2000" b="1" dirty="0">
                <a:solidFill>
                  <a:srgbClr val="FF0000"/>
                </a:solidFill>
                <a:latin typeface="楷体_GB2312" panose="02010609030101010101" pitchFamily="1" charset="-122"/>
                <a:ea typeface="楷体_GB2312" panose="02010609030101010101" pitchFamily="1" charset="-122"/>
              </a:rPr>
              <a:t>      </a:t>
            </a:r>
            <a:r>
              <a:rPr lang="zh-CN" altLang="en-US" b="1" dirty="0">
                <a:solidFill>
                  <a:srgbClr val="FF0000"/>
                </a:solidFill>
                <a:latin typeface="楷体_GB2312" panose="02010609030101010101" pitchFamily="1" charset="-122"/>
                <a:ea typeface="楷体_GB2312" panose="02010609030101010101" pitchFamily="1" charset="-122"/>
              </a:rPr>
              <a:t> </a:t>
            </a:r>
            <a:r>
              <a:rPr lang="en-US" altLang="zh-CN" b="1" dirty="0">
                <a:solidFill>
                  <a:srgbClr val="FF0000"/>
                </a:solidFill>
                <a:latin typeface="楷体_GB2312" panose="02010609030101010101" pitchFamily="1" charset="-122"/>
                <a:ea typeface="楷体_GB2312" panose="02010609030101010101" pitchFamily="1" charset="-122"/>
              </a:rPr>
              <a:t>2017</a:t>
            </a:r>
            <a:r>
              <a:rPr lang="zh-CN" altLang="en-US" b="1" dirty="0">
                <a:solidFill>
                  <a:srgbClr val="FF0000"/>
                </a:solidFill>
                <a:latin typeface="楷体_GB2312" panose="02010609030101010101" pitchFamily="1" charset="-122"/>
                <a:ea typeface="楷体_GB2312" panose="02010609030101010101" pitchFamily="1" charset="-122"/>
              </a:rPr>
              <a:t>年</a:t>
            </a:r>
            <a:r>
              <a:rPr lang="en-US" altLang="zh-CN" b="1" dirty="0">
                <a:solidFill>
                  <a:srgbClr val="FF0000"/>
                </a:solidFill>
                <a:latin typeface="楷体_GB2312" panose="02010609030101010101" pitchFamily="1" charset="-122"/>
                <a:ea typeface="楷体_GB2312" panose="02010609030101010101" pitchFamily="1" charset="-122"/>
              </a:rPr>
              <a:t>12</a:t>
            </a:r>
            <a:r>
              <a:rPr lang="zh-CN" altLang="en-US" b="1" dirty="0">
                <a:solidFill>
                  <a:srgbClr val="FF0000"/>
                </a:solidFill>
                <a:latin typeface="楷体_GB2312" panose="02010609030101010101" pitchFamily="1" charset="-122"/>
                <a:ea typeface="楷体_GB2312" panose="02010609030101010101" pitchFamily="1" charset="-122"/>
              </a:rPr>
              <a:t>月</a:t>
            </a:r>
            <a:r>
              <a:rPr lang="en-US" altLang="zh-CN" b="1" dirty="0">
                <a:solidFill>
                  <a:srgbClr val="FF0000"/>
                </a:solidFill>
                <a:latin typeface="楷体_GB2312" panose="02010609030101010101" pitchFamily="1" charset="-122"/>
                <a:ea typeface="楷体_GB2312" panose="02010609030101010101" pitchFamily="1" charset="-122"/>
              </a:rPr>
              <a:t>31</a:t>
            </a:r>
            <a:r>
              <a:rPr lang="zh-CN" altLang="en-US" b="1" dirty="0">
                <a:solidFill>
                  <a:srgbClr val="FF0000"/>
                </a:solidFill>
                <a:latin typeface="楷体_GB2312" panose="02010609030101010101" pitchFamily="1" charset="-122"/>
                <a:ea typeface="楷体_GB2312" panose="02010609030101010101" pitchFamily="1" charset="-122"/>
              </a:rPr>
              <a:t>日前</a:t>
            </a:r>
            <a:r>
              <a:rPr lang="zh-CN" altLang="en-US" dirty="0">
                <a:solidFill>
                  <a:schemeClr val="accent1">
                    <a:lumMod val="75000"/>
                  </a:schemeClr>
                </a:solidFill>
                <a:latin typeface="楷体_GB2312" panose="02010609030101010101" pitchFamily="1" charset="-122"/>
                <a:ea typeface="楷体_GB2312" panose="02010609030101010101" pitchFamily="1" charset="-122"/>
              </a:rPr>
              <a:t>整体完成（鉴定、验收、主要学术论著发表的时间</a:t>
            </a:r>
            <a:r>
              <a:rPr lang="zh-CN" altLang="en-US" dirty="0" smtClean="0">
                <a:solidFill>
                  <a:schemeClr val="accent1">
                    <a:lumMod val="75000"/>
                  </a:schemeClr>
                </a:solidFill>
                <a:latin typeface="楷体_GB2312" panose="02010609030101010101" pitchFamily="1" charset="-122"/>
                <a:ea typeface="楷体_GB2312" panose="02010609030101010101" pitchFamily="1" charset="-122"/>
              </a:rPr>
              <a:t>）</a:t>
            </a:r>
            <a:endParaRPr lang="zh-CN" altLang="en-US" dirty="0">
              <a:solidFill>
                <a:schemeClr val="accent1">
                  <a:lumMod val="75000"/>
                </a:schemeClr>
              </a:solidFill>
              <a:latin typeface="楷体_GB2312" panose="02010609030101010101" pitchFamily="1" charset="-122"/>
              <a:ea typeface="楷体_GB2312" panose="02010609030101010101" pitchFamily="1" charset="-122"/>
            </a:endParaRPr>
          </a:p>
          <a:p>
            <a:pPr marL="0" indent="0" eaLnBrk="1" hangingPunct="1">
              <a:lnSpc>
                <a:spcPts val="3000"/>
              </a:lnSpc>
              <a:buNone/>
            </a:pPr>
            <a:r>
              <a:rPr lang="zh-CN" altLang="en-US" dirty="0">
                <a:solidFill>
                  <a:schemeClr val="accent1">
                    <a:lumMod val="75000"/>
                  </a:schemeClr>
                </a:solidFill>
                <a:latin typeface="楷体_GB2312" panose="02010609030101010101" pitchFamily="1" charset="-122"/>
                <a:ea typeface="楷体_GB2312" panose="02010609030101010101" pitchFamily="1" charset="-122"/>
              </a:rPr>
              <a:t>3、查新报告：</a:t>
            </a:r>
            <a:endParaRPr lang="zh-CN" altLang="en-US" b="1" dirty="0">
              <a:latin typeface="楷体_GB2312" panose="02010609030101010101" pitchFamily="1" charset="-122"/>
              <a:ea typeface="楷体_GB2312" panose="02010609030101010101" pitchFamily="1" charset="-122"/>
            </a:endParaRPr>
          </a:p>
          <a:p>
            <a:pPr marL="0" indent="0" eaLnBrk="1" hangingPunct="1">
              <a:lnSpc>
                <a:spcPts val="3000"/>
              </a:lnSpc>
              <a:buNone/>
            </a:pPr>
            <a:r>
              <a:rPr lang="zh-CN" altLang="en-US" b="1" dirty="0">
                <a:latin typeface="楷体_GB2312" panose="02010609030101010101" pitchFamily="1" charset="-122"/>
                <a:ea typeface="楷体_GB2312" panose="02010609030101010101" pitchFamily="1" charset="-122"/>
              </a:rPr>
              <a:t>     </a:t>
            </a:r>
            <a:r>
              <a:rPr lang="en-US" altLang="zh-CN" b="1" dirty="0">
                <a:latin typeface="楷体_GB2312" panose="02010609030101010101" pitchFamily="1" charset="-122"/>
                <a:ea typeface="楷体_GB2312" panose="02010609030101010101" pitchFamily="1" charset="-122"/>
              </a:rPr>
              <a:t> </a:t>
            </a:r>
            <a:r>
              <a:rPr lang="en-US" altLang="zh-CN" b="1" dirty="0">
                <a:solidFill>
                  <a:srgbClr val="FF0000"/>
                </a:solidFill>
                <a:latin typeface="楷体_GB2312" panose="02010609030101010101" pitchFamily="1" charset="-122"/>
                <a:ea typeface="楷体_GB2312" panose="02010609030101010101" pitchFamily="1" charset="-122"/>
              </a:rPr>
              <a:t>2018</a:t>
            </a:r>
            <a:r>
              <a:rPr lang="zh-CN" altLang="en-US" b="1" dirty="0">
                <a:solidFill>
                  <a:srgbClr val="FF0000"/>
                </a:solidFill>
                <a:latin typeface="楷体_GB2312" panose="02010609030101010101" pitchFamily="1" charset="-122"/>
                <a:ea typeface="楷体_GB2312" panose="02010609030101010101" pitchFamily="1" charset="-122"/>
              </a:rPr>
              <a:t>年</a:t>
            </a:r>
            <a:r>
              <a:rPr lang="en-US" altLang="zh-CN" b="1" dirty="0">
                <a:solidFill>
                  <a:srgbClr val="FF0000"/>
                </a:solidFill>
                <a:latin typeface="楷体_GB2312" panose="02010609030101010101" pitchFamily="1" charset="-122"/>
                <a:ea typeface="楷体_GB2312" panose="02010609030101010101" pitchFamily="1" charset="-122"/>
              </a:rPr>
              <a:t>1</a:t>
            </a:r>
            <a:r>
              <a:rPr lang="zh-CN" altLang="en-US" b="1" dirty="0">
                <a:solidFill>
                  <a:srgbClr val="FF0000"/>
                </a:solidFill>
                <a:latin typeface="楷体_GB2312" panose="02010609030101010101" pitchFamily="1" charset="-122"/>
                <a:ea typeface="楷体_GB2312" panose="02010609030101010101" pitchFamily="1" charset="-122"/>
              </a:rPr>
              <a:t>月</a:t>
            </a:r>
            <a:r>
              <a:rPr lang="en-US" altLang="zh-CN" b="1" dirty="0">
                <a:solidFill>
                  <a:srgbClr val="FF0000"/>
                </a:solidFill>
                <a:latin typeface="楷体_GB2312" panose="02010609030101010101" pitchFamily="1" charset="-122"/>
                <a:ea typeface="楷体_GB2312" panose="02010609030101010101" pitchFamily="1" charset="-122"/>
              </a:rPr>
              <a:t>1</a:t>
            </a:r>
            <a:r>
              <a:rPr lang="zh-CN" altLang="en-US" b="1" dirty="0">
                <a:solidFill>
                  <a:srgbClr val="FF0000"/>
                </a:solidFill>
                <a:latin typeface="楷体_GB2312" panose="02010609030101010101" pitchFamily="1" charset="-122"/>
                <a:ea typeface="楷体_GB2312" panose="02010609030101010101" pitchFamily="1" charset="-122"/>
              </a:rPr>
              <a:t>日以后</a:t>
            </a:r>
            <a:r>
              <a:rPr lang="zh-CN" altLang="en-US" dirty="0">
                <a:solidFill>
                  <a:schemeClr val="accent1">
                    <a:lumMod val="75000"/>
                  </a:schemeClr>
                </a:solidFill>
                <a:latin typeface="楷体_GB2312" panose="02010609030101010101" pitchFamily="1" charset="-122"/>
                <a:ea typeface="楷体_GB2312" panose="02010609030101010101" pitchFamily="1" charset="-122"/>
              </a:rPr>
              <a:t>由有资质的医药卫生科技查新咨询单位出具的查新咨询</a:t>
            </a:r>
            <a:r>
              <a:rPr lang="zh-CN" altLang="en-US" dirty="0" smtClean="0">
                <a:solidFill>
                  <a:schemeClr val="accent1">
                    <a:lumMod val="75000"/>
                  </a:schemeClr>
                </a:solidFill>
                <a:latin typeface="楷体_GB2312" panose="02010609030101010101" pitchFamily="1" charset="-122"/>
                <a:ea typeface="楷体_GB2312" panose="02010609030101010101" pitchFamily="1" charset="-122"/>
              </a:rPr>
              <a:t>报告</a:t>
            </a:r>
            <a:endParaRPr lang="zh-CN" altLang="en-US" dirty="0">
              <a:solidFill>
                <a:schemeClr val="accent1">
                  <a:lumMod val="75000"/>
                </a:schemeClr>
              </a:solidFill>
              <a:latin typeface="楷体_GB2312" panose="02010609030101010101" pitchFamily="1" charset="-122"/>
              <a:ea typeface="楷体_GB2312" panose="02010609030101010101" pitchFamily="1" charset="-122"/>
            </a:endParaRPr>
          </a:p>
          <a:p>
            <a:pPr marL="0" indent="0" algn="just" eaLnBrk="1" hangingPunct="1">
              <a:lnSpc>
                <a:spcPts val="3000"/>
              </a:lnSpc>
              <a:buNone/>
            </a:pPr>
            <a:r>
              <a:rPr lang="zh-CN" altLang="en-US" dirty="0">
                <a:solidFill>
                  <a:schemeClr val="accent1">
                    <a:lumMod val="75000"/>
                  </a:schemeClr>
                </a:solidFill>
                <a:latin typeface="楷体_GB2312" panose="02010609030101010101" pitchFamily="1" charset="-122"/>
                <a:ea typeface="楷体_GB2312" panose="02010609030101010101" pitchFamily="1" charset="-122"/>
              </a:rPr>
              <a:t>4、应用证明：    </a:t>
            </a:r>
          </a:p>
          <a:p>
            <a:pPr marL="0" indent="0" algn="just" eaLnBrk="1" hangingPunct="1">
              <a:lnSpc>
                <a:spcPts val="3000"/>
              </a:lnSpc>
              <a:buNone/>
            </a:pPr>
            <a:r>
              <a:rPr lang="zh-CN" altLang="en-US" dirty="0">
                <a:solidFill>
                  <a:schemeClr val="accent1">
                    <a:lumMod val="75000"/>
                  </a:schemeClr>
                </a:solidFill>
                <a:latin typeface="楷体_GB2312" panose="02010609030101010101" pitchFamily="1" charset="-122"/>
                <a:ea typeface="楷体_GB2312" panose="02010609030101010101" pitchFamily="1" charset="-122"/>
              </a:rPr>
              <a:t>      必须有一份证明能说明相关内容或技术在</a:t>
            </a:r>
            <a:r>
              <a:rPr lang="en-US" altLang="zh-CN" b="1" dirty="0">
                <a:solidFill>
                  <a:srgbClr val="FF0000"/>
                </a:solidFill>
                <a:latin typeface="楷体_GB2312" panose="02010609030101010101" pitchFamily="1" charset="-122"/>
                <a:ea typeface="楷体_GB2312" panose="02010609030101010101" pitchFamily="1" charset="-122"/>
              </a:rPr>
              <a:t>2017</a:t>
            </a:r>
            <a:r>
              <a:rPr lang="zh-CN" altLang="en-US" b="1" dirty="0">
                <a:solidFill>
                  <a:srgbClr val="FF0000"/>
                </a:solidFill>
                <a:latin typeface="楷体_GB2312" panose="02010609030101010101" pitchFamily="1" charset="-122"/>
                <a:ea typeface="楷体_GB2312" panose="02010609030101010101" pitchFamily="1" charset="-122"/>
              </a:rPr>
              <a:t>年</a:t>
            </a:r>
            <a:r>
              <a:rPr lang="en-US" altLang="zh-CN" b="1" dirty="0">
                <a:solidFill>
                  <a:srgbClr val="FF0000"/>
                </a:solidFill>
                <a:latin typeface="楷体_GB2312" panose="02010609030101010101" pitchFamily="1" charset="-122"/>
                <a:ea typeface="楷体_GB2312" panose="02010609030101010101" pitchFamily="1" charset="-122"/>
              </a:rPr>
              <a:t>1</a:t>
            </a:r>
            <a:r>
              <a:rPr lang="zh-CN" altLang="en-US" b="1" dirty="0">
                <a:solidFill>
                  <a:srgbClr val="FF0000"/>
                </a:solidFill>
                <a:latin typeface="楷体_GB2312" panose="02010609030101010101" pitchFamily="1" charset="-122"/>
                <a:ea typeface="楷体_GB2312" panose="02010609030101010101" pitchFamily="1" charset="-122"/>
              </a:rPr>
              <a:t>月</a:t>
            </a:r>
            <a:r>
              <a:rPr lang="en-US" altLang="zh-CN" b="1" dirty="0">
                <a:solidFill>
                  <a:srgbClr val="FF0000"/>
                </a:solidFill>
                <a:latin typeface="楷体_GB2312" panose="02010609030101010101" pitchFamily="1" charset="-122"/>
                <a:ea typeface="楷体_GB2312" panose="02010609030101010101" pitchFamily="1" charset="-122"/>
              </a:rPr>
              <a:t>1</a:t>
            </a:r>
            <a:r>
              <a:rPr lang="zh-CN" altLang="en-US" b="1" dirty="0">
                <a:solidFill>
                  <a:srgbClr val="FF0000"/>
                </a:solidFill>
                <a:latin typeface="楷体_GB2312" panose="02010609030101010101" pitchFamily="1" charset="-122"/>
                <a:ea typeface="楷体_GB2312" panose="02010609030101010101" pitchFamily="1" charset="-122"/>
              </a:rPr>
              <a:t>日前</a:t>
            </a:r>
            <a:r>
              <a:rPr lang="zh-CN" altLang="en-US" dirty="0">
                <a:solidFill>
                  <a:schemeClr val="accent1">
                    <a:lumMod val="75000"/>
                  </a:schemeClr>
                </a:solidFill>
                <a:latin typeface="楷体_GB2312" panose="02010609030101010101" pitchFamily="1" charset="-122"/>
                <a:ea typeface="楷体_GB2312" panose="02010609030101010101" pitchFamily="1" charset="-122"/>
              </a:rPr>
              <a:t>已经开始推广应用。</a:t>
            </a:r>
            <a:endParaRPr lang="zh-CN" altLang="en-US" b="1" dirty="0">
              <a:latin typeface="楷体_GB2312" panose="02010609030101010101" pitchFamily="1" charset="-122"/>
              <a:ea typeface="楷体_GB2312" panose="02010609030101010101" pitchFamily="1" charset="-122"/>
            </a:endParaRP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47565" y="217170"/>
            <a:ext cx="4163060"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其他注意事项</a:t>
            </a:r>
            <a:endParaRPr lang="zh-CN" altLang="en-US" sz="3600" b="1" smtClean="0">
              <a:solidFill>
                <a:schemeClr val="tx2"/>
              </a:solidFill>
              <a:latin typeface="+mj-lt"/>
              <a:ea typeface="+mj-ea"/>
              <a:cs typeface="+mj-cs"/>
            </a:endParaRPr>
          </a:p>
        </p:txBody>
      </p:sp>
      <p:sp>
        <p:nvSpPr>
          <p:cNvPr id="4" name="文本框 3"/>
          <p:cNvSpPr txBox="1"/>
          <p:nvPr/>
        </p:nvSpPr>
        <p:spPr>
          <a:xfrm>
            <a:off x="1828165" y="1481455"/>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43011" name="内容占位符 2"/>
          <p:cNvSpPr>
            <a:spLocks noGrp="1"/>
          </p:cNvSpPr>
          <p:nvPr/>
        </p:nvSpPr>
        <p:spPr>
          <a:xfrm>
            <a:off x="1828165" y="1133475"/>
            <a:ext cx="8896985" cy="4114800"/>
          </a:xfrm>
          <a:prstGeom prst="rect">
            <a:avLst/>
          </a:prstGeom>
          <a:noFill/>
          <a:ln w="9525">
            <a:noFill/>
          </a:ln>
        </p:spPr>
        <p:txBody>
          <a:bodyPr vert="horz" wrap="square" lIns="92075" tIns="46038" rIns="92075" bIns="46038" anchor="t"/>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l" rtl="0" eaLnBrk="0" fontAlgn="base" hangingPunct="0">
              <a:lnSpc>
                <a:spcPct val="120000"/>
              </a:lnSpc>
              <a:spcBef>
                <a:spcPct val="0"/>
              </a:spcBef>
              <a:spcAft>
                <a:spcPts val="600"/>
              </a:spcAft>
              <a:buClr>
                <a:srgbClr val="9BD4C1"/>
              </a:buClr>
              <a:buFont typeface="幼圆"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9pPr>
          </a:lstStyle>
          <a:p>
            <a:pPr eaLnBrk="1" hangingPunct="1">
              <a:lnSpc>
                <a:spcPts val="3080"/>
              </a:lnSpc>
              <a:buFont typeface="Arial" panose="020B0604020202020204" pitchFamily="34" charset="0"/>
              <a:buChar char="•"/>
            </a:pPr>
            <a:r>
              <a:rPr lang="zh-CN" altLang="en-US" dirty="0">
                <a:solidFill>
                  <a:schemeClr val="accent1">
                    <a:lumMod val="75000"/>
                  </a:schemeClr>
                </a:solidFill>
                <a:latin typeface="楷体_GB2312" panose="02010609030101010101" pitchFamily="1" charset="-122"/>
                <a:ea typeface="楷体_GB2312" panose="02010609030101010101" pitchFamily="1" charset="-122"/>
              </a:rPr>
              <a:t>申报材料必须制作电子版（包括所有附件（可用扫描文件）和项目摘要）;</a:t>
            </a:r>
          </a:p>
          <a:p>
            <a:pPr eaLnBrk="1" hangingPunct="1">
              <a:lnSpc>
                <a:spcPts val="3080"/>
              </a:lnSpc>
              <a:buFont typeface="Arial" panose="020B0604020202020204" pitchFamily="34" charset="0"/>
              <a:buChar char="•"/>
            </a:pPr>
            <a:endParaRPr lang="zh-CN" altLang="en-US" dirty="0">
              <a:solidFill>
                <a:schemeClr val="accent1">
                  <a:lumMod val="75000"/>
                </a:schemeClr>
              </a:solidFill>
              <a:latin typeface="楷体_GB2312" panose="02010609030101010101" pitchFamily="1" charset="-122"/>
              <a:ea typeface="楷体_GB2312" panose="02010609030101010101" pitchFamily="1" charset="-122"/>
            </a:endParaRPr>
          </a:p>
          <a:p>
            <a:pPr eaLnBrk="1" hangingPunct="1">
              <a:lnSpc>
                <a:spcPts val="3080"/>
              </a:lnSpc>
              <a:buFont typeface="Arial" panose="020B0604020202020204" pitchFamily="34" charset="0"/>
              <a:buChar char="•"/>
            </a:pPr>
            <a:r>
              <a:rPr lang="zh-CN" altLang="en-US" dirty="0">
                <a:solidFill>
                  <a:schemeClr val="accent1">
                    <a:lumMod val="75000"/>
                  </a:schemeClr>
                </a:solidFill>
                <a:latin typeface="楷体_GB2312" panose="02010609030101010101" pitchFamily="1" charset="-122"/>
                <a:ea typeface="楷体_GB2312" panose="02010609030101010101" pitchFamily="1" charset="-122"/>
              </a:rPr>
              <a:t>《项目摘要》按照模版格式填写，一式</a:t>
            </a:r>
            <a:r>
              <a:rPr lang="zh-CN" altLang="en-US" b="1" dirty="0">
                <a:solidFill>
                  <a:srgbClr val="FF0000"/>
                </a:solidFill>
                <a:latin typeface="楷体_GB2312" panose="02010609030101010101" pitchFamily="1" charset="-122"/>
                <a:ea typeface="楷体_GB2312" panose="02010609030101010101" pitchFamily="1" charset="-122"/>
              </a:rPr>
              <a:t>30份</a:t>
            </a:r>
            <a:endParaRPr lang="zh-CN" altLang="en-US" dirty="0">
              <a:solidFill>
                <a:schemeClr val="accent1">
                  <a:lumMod val="75000"/>
                </a:schemeClr>
              </a:solidFill>
              <a:latin typeface="楷体_GB2312" panose="02010609030101010101" pitchFamily="1" charset="-122"/>
              <a:ea typeface="楷体_GB2312" panose="02010609030101010101" pitchFamily="1" charset="-122"/>
            </a:endParaRPr>
          </a:p>
          <a:p>
            <a:pPr eaLnBrk="1" hangingPunct="1">
              <a:lnSpc>
                <a:spcPts val="3080"/>
              </a:lnSpc>
              <a:buFont typeface="Arial" panose="020B0604020202020204" pitchFamily="34" charset="0"/>
              <a:buChar char="•"/>
            </a:pPr>
            <a:endParaRPr lang="zh-CN" altLang="en-US" dirty="0">
              <a:solidFill>
                <a:schemeClr val="accent1">
                  <a:lumMod val="75000"/>
                </a:schemeClr>
              </a:solidFill>
              <a:latin typeface="楷体_GB2312" panose="02010609030101010101" pitchFamily="1" charset="-122"/>
              <a:ea typeface="楷体_GB2312" panose="02010609030101010101" pitchFamily="1" charset="-122"/>
            </a:endParaRPr>
          </a:p>
          <a:p>
            <a:pPr eaLnBrk="1" hangingPunct="1">
              <a:lnSpc>
                <a:spcPts val="3080"/>
              </a:lnSpc>
              <a:buFont typeface="Arial" panose="020B0604020202020204" pitchFamily="34" charset="0"/>
              <a:buChar char="•"/>
            </a:pPr>
            <a:r>
              <a:rPr lang="zh-CN" altLang="en-US" dirty="0">
                <a:solidFill>
                  <a:schemeClr val="accent1">
                    <a:lumMod val="75000"/>
                  </a:schemeClr>
                </a:solidFill>
                <a:latin typeface="楷体_GB2312" panose="02010609030101010101" pitchFamily="1" charset="-122"/>
                <a:ea typeface="楷体_GB2312" panose="02010609030101010101" pitchFamily="1" charset="-122"/>
              </a:rPr>
              <a:t>申报材料要严格按规定格式打印。推荐书表格及附件材料需按顺序要求装订成上下册，上册一式</a:t>
            </a:r>
            <a:r>
              <a:rPr lang="zh-CN" altLang="en-US" b="1" dirty="0">
                <a:solidFill>
                  <a:srgbClr val="FF0000"/>
                </a:solidFill>
                <a:latin typeface="楷体_GB2312" panose="02010609030101010101" pitchFamily="1" charset="-122"/>
                <a:ea typeface="楷体_GB2312" panose="02010609030101010101" pitchFamily="1" charset="-122"/>
              </a:rPr>
              <a:t>8份</a:t>
            </a:r>
            <a:r>
              <a:rPr lang="zh-CN" altLang="en-US" dirty="0">
                <a:solidFill>
                  <a:schemeClr val="accent1">
                    <a:lumMod val="75000"/>
                  </a:schemeClr>
                </a:solidFill>
                <a:latin typeface="楷体_GB2312" panose="02010609030101010101" pitchFamily="1" charset="-122"/>
                <a:ea typeface="楷体_GB2312" panose="02010609030101010101" pitchFamily="1" charset="-122"/>
              </a:rPr>
              <a:t>，下册</a:t>
            </a:r>
            <a:r>
              <a:rPr lang="zh-CN" altLang="en-US" b="1" dirty="0">
                <a:solidFill>
                  <a:srgbClr val="FF0000"/>
                </a:solidFill>
                <a:latin typeface="楷体_GB2312" panose="02010609030101010101" pitchFamily="1" charset="-122"/>
                <a:ea typeface="楷体_GB2312" panose="02010609030101010101" pitchFamily="1" charset="-122"/>
              </a:rPr>
              <a:t>1份</a:t>
            </a:r>
            <a:r>
              <a:rPr lang="zh-CN" altLang="en-US" dirty="0">
                <a:solidFill>
                  <a:schemeClr val="accent1">
                    <a:lumMod val="75000"/>
                  </a:schemeClr>
                </a:solidFill>
                <a:latin typeface="楷体_GB2312" panose="02010609030101010101" pitchFamily="1" charset="-122"/>
                <a:ea typeface="楷体_GB2312" panose="02010609030101010101" pitchFamily="1" charset="-122"/>
              </a:rPr>
              <a:t>。为便于评审及归档，装订《推荐书》等材料时，不加封面，不用塑料环等。《推荐书》至少1份为原件，并在首页右上角标明“原件”。原件系指公章为原印模，签名为原笔迹。附件材料均为复印件即可，但至少有一份须加盖单位公章。</a:t>
            </a:r>
          </a:p>
        </p:txBody>
      </p:sp>
      <p:pic>
        <p:nvPicPr>
          <p:cNvPr id="8" name="图片 7" descr="logo(绿)"/>
          <p:cNvPicPr>
            <a:picLocks noChangeAspect="1"/>
          </p:cNvPicPr>
          <p:nvPr/>
        </p:nvPicPr>
        <p:blipFill>
          <a:blip r:embed="rId4"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81375" y="112395"/>
            <a:ext cx="5800725"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申报书及相关材料下载地址</a:t>
            </a:r>
            <a:endParaRPr lang="zh-CN" altLang="en-US" sz="3600" b="1" smtClean="0">
              <a:solidFill>
                <a:schemeClr val="tx2"/>
              </a:solidFill>
              <a:latin typeface="+mj-lt"/>
              <a:ea typeface="+mj-ea"/>
              <a:cs typeface="+mj-cs"/>
            </a:endParaRPr>
          </a:p>
        </p:txBody>
      </p:sp>
      <p:sp>
        <p:nvSpPr>
          <p:cNvPr id="4" name="文本框 3"/>
          <p:cNvSpPr txBox="1"/>
          <p:nvPr/>
        </p:nvSpPr>
        <p:spPr>
          <a:xfrm>
            <a:off x="1818640" y="1481455"/>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45059" name="Rectangle 3"/>
          <p:cNvSpPr>
            <a:spLocks noGrp="1" noChangeArrowheads="1"/>
          </p:cNvSpPr>
          <p:nvPr/>
        </p:nvSpPr>
        <p:spPr>
          <a:xfrm>
            <a:off x="1340485" y="781685"/>
            <a:ext cx="9767570" cy="793750"/>
          </a:xfrm>
          <a:prstGeom prst="rect">
            <a:avLst/>
          </a:prstGeom>
          <a:noFill/>
          <a:ln w="9525">
            <a:noFill/>
          </a:ln>
        </p:spPr>
        <p:txBody>
          <a:bodyPr vert="horz" wrap="square" lIns="91440" tIns="45720" rIns="91440" bIns="45720" numCol="1" anchor="t" anchorCtr="0" compatLnSpc="1"/>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l" rtl="0" eaLnBrk="0" fontAlgn="base" hangingPunct="0">
              <a:lnSpc>
                <a:spcPct val="120000"/>
              </a:lnSpc>
              <a:spcBef>
                <a:spcPct val="0"/>
              </a:spcBef>
              <a:spcAft>
                <a:spcPts val="600"/>
              </a:spcAft>
              <a:buClr>
                <a:srgbClr val="9BD4C1"/>
              </a:buClr>
              <a:buFont typeface="幼圆"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9pPr>
          </a:lstStyle>
          <a:p>
            <a:pPr marL="0" marR="0" lvl="0" indent="0" algn="just" defTabSz="914400" rtl="0" eaLnBrk="0" fontAlgn="base" latinLnBrk="0" hangingPunct="0">
              <a:lnSpc>
                <a:spcPct val="90000"/>
              </a:lnSpc>
              <a:spcBef>
                <a:spcPts val="600"/>
              </a:spcBef>
              <a:spcAft>
                <a:spcPct val="0"/>
              </a:spcAft>
              <a:buClr>
                <a:schemeClr val="accent1"/>
              </a:buClr>
              <a:buSzPct val="80000"/>
              <a:buFont typeface="Wingdings 2" panose="05020102010507070707" pitchFamily="18" charset="2"/>
              <a:buNone/>
              <a:defRPr/>
            </a:pPr>
            <a:r>
              <a:rPr kumimoji="0" lang="zh-CN" altLang="en-US" sz="2400" b="1" i="0" u="none" strike="noStrike" cap="none" spc="0" normalizeH="0" baseline="0" dirty="0">
                <a:solidFill>
                  <a:schemeClr val="accent1">
                    <a:lumMod val="75000"/>
                  </a:schemeClr>
                </a:solidFill>
                <a:latin typeface="楷体_GB2312" panose="02010609030101010101" pitchFamily="1" charset="-122"/>
                <a:ea typeface="楷体_GB2312" panose="02010609030101010101" pitchFamily="1" charset="-122"/>
                <a:cs typeface="+mn-cs"/>
              </a:rPr>
              <a:t>上海市预防医学会官方网站</a:t>
            </a:r>
            <a:r>
              <a:rPr kumimoji="0" lang="en-US" altLang="zh-CN" sz="2400" b="1" i="0" u="none" strike="noStrike" cap="none" spc="0" normalizeH="0" baseline="0" dirty="0">
                <a:solidFill>
                  <a:schemeClr val="accent1">
                    <a:lumMod val="75000"/>
                  </a:schemeClr>
                </a:solidFill>
                <a:latin typeface="楷体_GB2312" panose="02010609030101010101" pitchFamily="1" charset="-122"/>
                <a:ea typeface="楷体_GB2312" panose="02010609030101010101" pitchFamily="1" charset="-122"/>
                <a:cs typeface="+mn-cs"/>
              </a:rPr>
              <a:t>(</a:t>
            </a:r>
            <a:r>
              <a:rPr lang="zh-CN" altLang="en-US" b="1" dirty="0">
                <a:solidFill>
                  <a:schemeClr val="accent1">
                    <a:lumMod val="75000"/>
                  </a:schemeClr>
                </a:solidFill>
                <a:latin typeface="楷体_GB2312" panose="02010609030101010101" pitchFamily="1" charset="-122"/>
                <a:ea typeface="楷体_GB2312" panose="02010609030101010101" pitchFamily="1" charset="-122"/>
                <a:sym typeface="+mn-ea"/>
              </a:rPr>
              <a:t>www.spma.sh.cn</a:t>
            </a:r>
            <a:r>
              <a:rPr kumimoji="0" lang="en-US" altLang="zh-CN" sz="2400" b="1" i="0" u="none" strike="noStrike" cap="none" spc="0" normalizeH="0" baseline="0" dirty="0">
                <a:solidFill>
                  <a:schemeClr val="accent1">
                    <a:lumMod val="75000"/>
                  </a:schemeClr>
                </a:solidFill>
                <a:latin typeface="楷体_GB2312" panose="02010609030101010101" pitchFamily="1" charset="-122"/>
                <a:ea typeface="楷体_GB2312" panose="02010609030101010101" pitchFamily="1" charset="-122"/>
                <a:cs typeface="+mn-cs"/>
              </a:rPr>
              <a:t>)</a:t>
            </a:r>
            <a:r>
              <a:rPr kumimoji="0" lang="zh-CN" altLang="en-US" sz="2400" b="1" i="0" u="none" strike="noStrike" cap="none" spc="0" normalizeH="0" baseline="0" dirty="0">
                <a:solidFill>
                  <a:schemeClr val="accent1">
                    <a:lumMod val="75000"/>
                  </a:schemeClr>
                </a:solidFill>
                <a:latin typeface="楷体_GB2312" panose="02010609030101010101" pitchFamily="1" charset="-122"/>
                <a:ea typeface="楷体_GB2312" panose="02010609030101010101" pitchFamily="1" charset="-122"/>
                <a:cs typeface="+mn-cs"/>
              </a:rPr>
              <a:t>—科技奖评审—下载专区</a:t>
            </a:r>
          </a:p>
        </p:txBody>
      </p:sp>
      <p:pic>
        <p:nvPicPr>
          <p:cNvPr id="5" name="图片 4" descr="下载"/>
          <p:cNvPicPr>
            <a:picLocks noChangeAspect="1"/>
          </p:cNvPicPr>
          <p:nvPr/>
        </p:nvPicPr>
        <p:blipFill>
          <a:blip r:embed="rId4" cstate="print"/>
          <a:stretch>
            <a:fillRect/>
          </a:stretch>
        </p:blipFill>
        <p:spPr>
          <a:xfrm>
            <a:off x="1601470" y="1250950"/>
            <a:ext cx="9244965" cy="5622925"/>
          </a:xfrm>
          <a:prstGeom prst="rect">
            <a:avLst/>
          </a:prstGeom>
        </p:spPr>
      </p:pic>
      <p:pic>
        <p:nvPicPr>
          <p:cNvPr id="8" name="图片 7" descr="logo(绿)"/>
          <p:cNvPicPr>
            <a:picLocks noChangeAspect="1"/>
          </p:cNvPicPr>
          <p:nvPr/>
        </p:nvPicPr>
        <p:blipFill>
          <a:blip r:embed="rId5"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81375" y="112395"/>
            <a:ext cx="5800725" cy="645160"/>
          </a:xfrm>
          <a:prstGeom prst="rect">
            <a:avLst/>
          </a:prstGeom>
          <a:noFill/>
        </p:spPr>
        <p:txBody>
          <a:bodyPr wrap="square" rtlCol="0">
            <a:spAutoFit/>
          </a:bodyPr>
          <a:lstStyle/>
          <a:p>
            <a:pPr eaLnBrk="1" hangingPunct="1"/>
            <a:r>
              <a:rPr lang="zh-CN" altLang="en-US" sz="3600" b="1" smtClean="0">
                <a:solidFill>
                  <a:schemeClr val="tx2"/>
                </a:solidFill>
                <a:latin typeface="+mj-lt"/>
                <a:ea typeface="+mj-ea"/>
                <a:cs typeface="+mj-cs"/>
                <a:sym typeface="+mn-ea"/>
              </a:rPr>
              <a:t>申报书及相关材料下载地址</a:t>
            </a:r>
            <a:endParaRPr lang="zh-CN" altLang="en-US" sz="3600" b="1" smtClean="0">
              <a:solidFill>
                <a:schemeClr val="tx2"/>
              </a:solidFill>
              <a:latin typeface="+mj-lt"/>
              <a:ea typeface="+mj-ea"/>
              <a:cs typeface="+mj-cs"/>
            </a:endParaRPr>
          </a:p>
        </p:txBody>
      </p:sp>
      <p:sp>
        <p:nvSpPr>
          <p:cNvPr id="4" name="文本框 3"/>
          <p:cNvSpPr txBox="1"/>
          <p:nvPr/>
        </p:nvSpPr>
        <p:spPr>
          <a:xfrm>
            <a:off x="1818640" y="1481455"/>
            <a:ext cx="9058275" cy="521970"/>
          </a:xfrm>
          <a:prstGeom prst="rect">
            <a:avLst/>
          </a:prstGeom>
          <a:noFill/>
        </p:spPr>
        <p:txBody>
          <a:bodyPr wrap="square" rtlCol="0">
            <a:spAutoFit/>
          </a:bodyPr>
          <a:lstStyle/>
          <a:p>
            <a:pPr indent="0" eaLnBrk="1" hangingPunct="1">
              <a:buFont typeface="Monotype Sorts" pitchFamily="2" charset="2"/>
              <a:buNone/>
            </a:pPr>
            <a:r>
              <a:rPr lang="en-US" altLang="zh-CN" sz="2800" b="1" dirty="0">
                <a:solidFill>
                  <a:srgbClr val="FD5C0C"/>
                </a:solidFill>
                <a:latin typeface="楷体_GB2312" panose="02010609030101010101" pitchFamily="1" charset="-122"/>
                <a:ea typeface="楷体_GB2312" panose="02010609030101010101" pitchFamily="1" charset="-122"/>
                <a:sym typeface="+mn-ea"/>
              </a:rPr>
              <a:t>  </a:t>
            </a:r>
            <a:endParaRPr lang="zh-CN" altLang="en-US" sz="2800" b="1" dirty="0">
              <a:solidFill>
                <a:schemeClr val="accent1"/>
              </a:solidFill>
              <a:latin typeface="楷体_GB2312" panose="02010609030101010101" pitchFamily="1" charset="-122"/>
              <a:ea typeface="楷体_GB2312" panose="02010609030101010101" pitchFamily="1" charset="-122"/>
            </a:endParaRPr>
          </a:p>
        </p:txBody>
      </p:sp>
      <p:sp>
        <p:nvSpPr>
          <p:cNvPr id="45059" name="Rectangle 3"/>
          <p:cNvSpPr>
            <a:spLocks noGrp="1" noChangeArrowheads="1"/>
          </p:cNvSpPr>
          <p:nvPr/>
        </p:nvSpPr>
        <p:spPr>
          <a:xfrm>
            <a:off x="1340485" y="781685"/>
            <a:ext cx="9767570" cy="793750"/>
          </a:xfrm>
          <a:prstGeom prst="rect">
            <a:avLst/>
          </a:prstGeom>
          <a:noFill/>
          <a:ln w="9525">
            <a:noFill/>
          </a:ln>
        </p:spPr>
        <p:txBody>
          <a:bodyPr vert="horz" wrap="square" lIns="91440" tIns="45720" rIns="91440" bIns="45720" numCol="1" anchor="t" anchorCtr="0" compatLnSpc="1"/>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l" rtl="0" eaLnBrk="0" fontAlgn="base" hangingPunct="0">
              <a:lnSpc>
                <a:spcPct val="120000"/>
              </a:lnSpc>
              <a:spcBef>
                <a:spcPct val="0"/>
              </a:spcBef>
              <a:spcAft>
                <a:spcPts val="600"/>
              </a:spcAft>
              <a:buClr>
                <a:srgbClr val="9BD4C1"/>
              </a:buClr>
              <a:buFont typeface="幼圆"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charset="0"/>
                <a:ea typeface="+mn-ea"/>
              </a:defRPr>
            </a:lvl9pPr>
          </a:lstStyle>
          <a:p>
            <a:pPr marL="0" marR="0" lvl="0" indent="0" algn="just" defTabSz="914400" rtl="0" eaLnBrk="0" fontAlgn="base" latinLnBrk="0" hangingPunct="0">
              <a:lnSpc>
                <a:spcPct val="90000"/>
              </a:lnSpc>
              <a:spcBef>
                <a:spcPts val="600"/>
              </a:spcBef>
              <a:spcAft>
                <a:spcPct val="0"/>
              </a:spcAft>
              <a:buClr>
                <a:schemeClr val="accent1"/>
              </a:buClr>
              <a:buSzPct val="80000"/>
              <a:buFont typeface="Wingdings 2" panose="05020102010507070707" pitchFamily="18" charset="2"/>
              <a:buNone/>
              <a:defRPr/>
            </a:pPr>
            <a:r>
              <a:rPr kumimoji="0" lang="zh-CN" altLang="en-US" sz="2400" b="1" i="0" u="none" strike="noStrike" cap="none" spc="0" normalizeH="0" baseline="0" dirty="0">
                <a:solidFill>
                  <a:schemeClr val="accent1">
                    <a:lumMod val="75000"/>
                  </a:schemeClr>
                </a:solidFill>
                <a:latin typeface="楷体_GB2312" panose="02010609030101010101" pitchFamily="1" charset="-122"/>
                <a:ea typeface="楷体_GB2312" panose="02010609030101010101" pitchFamily="1" charset="-122"/>
                <a:cs typeface="+mn-cs"/>
              </a:rPr>
              <a:t>上海市预防医学会官方网站</a:t>
            </a:r>
            <a:r>
              <a:rPr kumimoji="0" lang="en-US" altLang="zh-CN" sz="2400" b="1" i="0" u="none" strike="noStrike" cap="none" spc="0" normalizeH="0" baseline="0" dirty="0">
                <a:solidFill>
                  <a:schemeClr val="accent1">
                    <a:lumMod val="75000"/>
                  </a:schemeClr>
                </a:solidFill>
                <a:latin typeface="楷体_GB2312" panose="02010609030101010101" pitchFamily="1" charset="-122"/>
                <a:ea typeface="楷体_GB2312" panose="02010609030101010101" pitchFamily="1" charset="-122"/>
                <a:cs typeface="+mn-cs"/>
              </a:rPr>
              <a:t>(</a:t>
            </a:r>
            <a:r>
              <a:rPr lang="zh-CN" altLang="en-US" b="1" dirty="0">
                <a:solidFill>
                  <a:schemeClr val="accent1">
                    <a:lumMod val="75000"/>
                  </a:schemeClr>
                </a:solidFill>
                <a:latin typeface="楷体_GB2312" panose="02010609030101010101" pitchFamily="1" charset="-122"/>
                <a:ea typeface="楷体_GB2312" panose="02010609030101010101" pitchFamily="1" charset="-122"/>
                <a:sym typeface="+mn-ea"/>
              </a:rPr>
              <a:t>www.spma.sh.cn</a:t>
            </a:r>
            <a:r>
              <a:rPr kumimoji="0" lang="en-US" altLang="zh-CN" sz="2400" b="1" i="0" u="none" strike="noStrike" cap="none" spc="0" normalizeH="0" baseline="0" dirty="0">
                <a:solidFill>
                  <a:schemeClr val="accent1">
                    <a:lumMod val="75000"/>
                  </a:schemeClr>
                </a:solidFill>
                <a:latin typeface="楷体_GB2312" panose="02010609030101010101" pitchFamily="1" charset="-122"/>
                <a:ea typeface="楷体_GB2312" panose="02010609030101010101" pitchFamily="1" charset="-122"/>
                <a:cs typeface="+mn-cs"/>
              </a:rPr>
              <a:t>)</a:t>
            </a:r>
            <a:r>
              <a:rPr kumimoji="0" lang="zh-CN" altLang="en-US" sz="2400" b="1" i="0" u="none" strike="noStrike" cap="none" spc="0" normalizeH="0" baseline="0" dirty="0">
                <a:solidFill>
                  <a:schemeClr val="accent1">
                    <a:lumMod val="75000"/>
                  </a:schemeClr>
                </a:solidFill>
                <a:latin typeface="楷体_GB2312" panose="02010609030101010101" pitchFamily="1" charset="-122"/>
                <a:ea typeface="楷体_GB2312" panose="02010609030101010101" pitchFamily="1" charset="-122"/>
                <a:cs typeface="+mn-cs"/>
              </a:rPr>
              <a:t>—科技奖评审—下载专区</a:t>
            </a:r>
          </a:p>
        </p:txBody>
      </p:sp>
      <p:pic>
        <p:nvPicPr>
          <p:cNvPr id="2" name="图片 1" descr="222"/>
          <p:cNvPicPr>
            <a:picLocks noChangeAspect="1"/>
          </p:cNvPicPr>
          <p:nvPr/>
        </p:nvPicPr>
        <p:blipFill>
          <a:blip r:embed="rId4" cstate="print"/>
          <a:stretch>
            <a:fillRect/>
          </a:stretch>
        </p:blipFill>
        <p:spPr>
          <a:xfrm>
            <a:off x="1647190" y="1143000"/>
            <a:ext cx="9269095" cy="5696585"/>
          </a:xfrm>
          <a:prstGeom prst="rect">
            <a:avLst/>
          </a:prstGeom>
        </p:spPr>
      </p:pic>
      <p:pic>
        <p:nvPicPr>
          <p:cNvPr id="8" name="图片 7" descr="logo(绿)"/>
          <p:cNvPicPr>
            <a:picLocks noChangeAspect="1"/>
          </p:cNvPicPr>
          <p:nvPr/>
        </p:nvPicPr>
        <p:blipFill>
          <a:blip r:embed="rId5"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1283970" y="1254125"/>
            <a:ext cx="10096500" cy="4513580"/>
          </a:xfrm>
        </p:spPr>
        <p:txBody>
          <a:bodyPr vert="horz" wrap="square" lIns="91440" tIns="45720" rIns="91440" bIns="45720" numCol="1" anchor="t" anchorCtr="0" compatLnSpc="1">
            <a:normAutofit/>
          </a:bodyPr>
          <a:lstStyle/>
          <a:p>
            <a:pPr marL="0" marR="0" lvl="0" indent="0" algn="ctr"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kumimoji="0" lang="zh-CN" altLang="en-US" sz="2800" b="1" i="0" u="none" strike="noStrike" kern="0" cap="none" spc="0" normalizeH="0" baseline="0" noProof="0" dirty="0" smtClean="0">
                <a:ln>
                  <a:noFill/>
                </a:ln>
                <a:solidFill>
                  <a:schemeClr val="accent1">
                    <a:lumMod val="75000"/>
                  </a:schemeClr>
                </a:solidFill>
                <a:effectLst/>
                <a:uLnTx/>
                <a:uFillTx/>
                <a:latin typeface="+mn-lt"/>
                <a:ea typeface="+mn-ea"/>
                <a:cs typeface="+mn-cs"/>
              </a:rPr>
              <a:t>上海市预防医学会</a:t>
            </a:r>
            <a:r>
              <a:rPr kumimoji="0" lang="zh-CN"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科学技术奖评审工作办公室</a:t>
            </a:r>
            <a:endParaRPr kumimoji="0" lang="en-US"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kumimoji="0" lang="zh-CN"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延安西路</a:t>
            </a:r>
            <a:r>
              <a:rPr kumimoji="0" lang="en-US"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1326</a:t>
            </a:r>
            <a:r>
              <a:rPr kumimoji="0" lang="zh-CN"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号</a:t>
            </a:r>
            <a:r>
              <a:rPr kumimoji="0" lang="en-US"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22</a:t>
            </a:r>
            <a:r>
              <a:rPr kumimoji="0" lang="zh-CN"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楼</a:t>
            </a:r>
            <a:r>
              <a:rPr kumimoji="0" lang="en-US"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2205</a:t>
            </a:r>
            <a:r>
              <a:rPr kumimoji="0" lang="zh-CN"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室</a:t>
            </a:r>
            <a:endParaRPr kumimoji="0" lang="en-US"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kumimoji="0" lang="zh-CN" altLang="en-US" sz="2800" b="1" i="0" u="none" strike="noStrike" kern="0" cap="none" spc="0" normalizeH="0" baseline="0" noProof="0" dirty="0" smtClean="0">
                <a:ln>
                  <a:noFill/>
                </a:ln>
                <a:solidFill>
                  <a:schemeClr val="accent1">
                    <a:lumMod val="75000"/>
                  </a:schemeClr>
                </a:solidFill>
                <a:effectLst/>
                <a:uLnTx/>
                <a:uFillTx/>
                <a:latin typeface="+mn-lt"/>
                <a:ea typeface="+mn-ea"/>
                <a:cs typeface="+mn-cs"/>
              </a:rPr>
              <a:t>联系人：</a:t>
            </a:r>
            <a:r>
              <a:rPr kumimoji="0" lang="zh-CN"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黄明敏</a:t>
            </a:r>
            <a:r>
              <a:rPr kumimoji="0" lang="zh-CN" altLang="zh-CN" sz="2800" b="0" i="0" u="none" strike="noStrike" kern="100" cap="none" spc="0" normalizeH="0" baseline="0" noProof="0" dirty="0" smtClean="0">
                <a:ln>
                  <a:noFill/>
                </a:ln>
                <a:solidFill>
                  <a:schemeClr val="accent1">
                    <a:lumMod val="75000"/>
                  </a:schemeClr>
                </a:solidFill>
                <a:effectLst/>
                <a:uLnTx/>
                <a:uFillTx/>
                <a:latin typeface="Times New Roman" panose="02020603050405020304"/>
                <a:ea typeface="仿宋_GB2312" panose="02010609030101010101" pitchFamily="1" charset="-122"/>
                <a:cs typeface="Times New Roman" panose="02020603050405020304"/>
              </a:rPr>
              <a:t>、</a:t>
            </a:r>
            <a:r>
              <a:rPr kumimoji="0" lang="zh-CN"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王奕峰、马睿</a:t>
            </a:r>
            <a:endParaRPr kumimoji="0" lang="en-US"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kumimoji="0" lang="zh-CN" altLang="en-US" sz="2800" b="1" i="0" u="none" strike="noStrike" kern="0" cap="none" spc="0" normalizeH="0" baseline="0" noProof="0" dirty="0" smtClean="0">
                <a:ln>
                  <a:noFill/>
                </a:ln>
                <a:solidFill>
                  <a:schemeClr val="accent1">
                    <a:lumMod val="75000"/>
                  </a:schemeClr>
                </a:solidFill>
                <a:effectLst/>
                <a:uLnTx/>
                <a:uFillTx/>
                <a:latin typeface="+mn-lt"/>
                <a:ea typeface="+mn-ea"/>
                <a:cs typeface="+mn-cs"/>
              </a:rPr>
              <a:t>联系电话：</a:t>
            </a:r>
            <a:r>
              <a:rPr kumimoji="0" lang="en-US" altLang="zh-CN" sz="2800" b="0" i="0" u="none" strike="noStrike" kern="100" cap="none" spc="0" normalizeH="0" baseline="0" noProof="0" dirty="0" smtClean="0">
                <a:ln>
                  <a:noFill/>
                </a:ln>
                <a:solidFill>
                  <a:schemeClr val="accent1">
                    <a:lumMod val="75000"/>
                  </a:schemeClr>
                </a:solidFill>
                <a:effectLst/>
                <a:uLnTx/>
                <a:uFillTx/>
                <a:latin typeface="Times New Roman" panose="02020603050405020304"/>
                <a:ea typeface="仿宋_GB2312" panose="02010609030101010101" pitchFamily="1" charset="-122"/>
                <a:cs typeface="+mn-cs"/>
              </a:rPr>
              <a:t> </a:t>
            </a:r>
            <a:r>
              <a:rPr kumimoji="0" lang="en-US"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61957535</a:t>
            </a:r>
            <a:r>
              <a:rPr kumimoji="0" lang="en-US" altLang="zh-CN" sz="2800" b="0" i="0" u="none" strike="noStrike" kern="100" cap="none" spc="0" normalizeH="0" baseline="0" noProof="0" dirty="0" smtClean="0">
                <a:ln>
                  <a:noFill/>
                </a:ln>
                <a:solidFill>
                  <a:schemeClr val="accent1">
                    <a:lumMod val="75000"/>
                  </a:schemeClr>
                </a:solidFill>
                <a:effectLst/>
                <a:uLnTx/>
                <a:uFillTx/>
                <a:latin typeface="Times New Roman" panose="02020603050405020304"/>
                <a:ea typeface="仿宋_GB2312" panose="02010609030101010101" pitchFamily="1" charset="-122"/>
                <a:cs typeface="+mn-cs"/>
              </a:rPr>
              <a:t> </a:t>
            </a:r>
            <a:endParaRPr kumimoji="0" lang="zh-CN" altLang="en-US" sz="2800" b="1" i="0" u="none" strike="noStrike" kern="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kumimoji="0" lang="zh-CN" altLang="en-US" sz="2800" b="1" i="0" u="none" strike="noStrike" kern="0" cap="none" spc="0" normalizeH="0" baseline="0" noProof="0" dirty="0" smtClean="0">
                <a:ln>
                  <a:noFill/>
                </a:ln>
                <a:solidFill>
                  <a:schemeClr val="accent1">
                    <a:lumMod val="75000"/>
                  </a:schemeClr>
                </a:solidFill>
                <a:effectLst/>
                <a:uLnTx/>
                <a:uFillTx/>
                <a:latin typeface="+mn-lt"/>
                <a:ea typeface="+mn-ea"/>
                <a:cs typeface="+mn-cs"/>
              </a:rPr>
              <a:t>传真：</a:t>
            </a:r>
            <a:r>
              <a:rPr kumimoji="0" lang="en-US" altLang="zh-CN" sz="2800" b="0" i="0" u="none" strike="noStrike" kern="100" cap="none" spc="0" normalizeH="0" baseline="0" noProof="0" dirty="0" smtClean="0">
                <a:ln>
                  <a:noFill/>
                </a:ln>
                <a:solidFill>
                  <a:schemeClr val="accent1">
                    <a:lumMod val="75000"/>
                  </a:schemeClr>
                </a:solidFill>
                <a:effectLst/>
                <a:uLnTx/>
                <a:uFillTx/>
                <a:latin typeface="Times New Roman" panose="02020603050405020304"/>
                <a:ea typeface="仿宋_GB2312" panose="02010609030101010101" pitchFamily="1" charset="-122"/>
                <a:cs typeface="+mn-cs"/>
              </a:rPr>
              <a:t> </a:t>
            </a:r>
            <a:r>
              <a:rPr kumimoji="0" lang="en-US" altLang="zh-CN" sz="2800" b="1" i="0" u="none" strike="noStrike" kern="0" cap="none" spc="0" normalizeH="0" baseline="0" noProof="0" dirty="0" smtClean="0">
                <a:ln>
                  <a:noFill/>
                </a:ln>
                <a:solidFill>
                  <a:schemeClr val="accent1">
                    <a:lumMod val="75000"/>
                  </a:schemeClr>
                </a:solidFill>
                <a:effectLst/>
                <a:uLnTx/>
                <a:uFillTx/>
                <a:latin typeface="+mn-lt"/>
                <a:ea typeface="+mn-ea"/>
                <a:cs typeface="+mn-cs"/>
              </a:rPr>
              <a:t>62085254</a:t>
            </a:r>
            <a:r>
              <a:rPr kumimoji="0" lang="en-US" altLang="zh-CN" sz="2800" b="0" i="0" u="none" strike="noStrike" kern="100" cap="none" spc="0" normalizeH="0" baseline="0" noProof="0" dirty="0" smtClean="0">
                <a:ln>
                  <a:noFill/>
                </a:ln>
                <a:solidFill>
                  <a:schemeClr val="accent1">
                    <a:lumMod val="75000"/>
                  </a:schemeClr>
                </a:solidFill>
                <a:effectLst/>
                <a:uLnTx/>
                <a:uFillTx/>
                <a:latin typeface="Times New Roman" panose="02020603050405020304"/>
                <a:ea typeface="仿宋_GB2312" panose="02010609030101010101" pitchFamily="1" charset="-122"/>
                <a:cs typeface="+mn-cs"/>
              </a:rPr>
              <a:t> </a:t>
            </a:r>
            <a:endParaRPr kumimoji="0" lang="zh-CN" altLang="en-US" sz="2800" b="1" i="0" u="none" strike="noStrike" kern="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kumimoji="0" lang="zh-CN" altLang="en-US" sz="2800" b="1" i="0" u="none" strike="noStrike" kern="0" cap="none" spc="0" normalizeH="0" baseline="0" noProof="0" dirty="0" smtClean="0">
                <a:ln>
                  <a:noFill/>
                </a:ln>
                <a:solidFill>
                  <a:schemeClr val="accent1">
                    <a:lumMod val="75000"/>
                  </a:schemeClr>
                </a:solidFill>
                <a:effectLst/>
                <a:uLnTx/>
                <a:uFillTx/>
                <a:latin typeface="+mn-lt"/>
                <a:ea typeface="+mn-ea"/>
                <a:cs typeface="+mn-cs"/>
              </a:rPr>
              <a:t>邮件地址：</a:t>
            </a:r>
            <a:r>
              <a:rPr kumimoji="0" lang="en-US" altLang="zh-CN" sz="2800" b="0" i="0" u="none" strike="noStrike" kern="100" cap="none" spc="0" normalizeH="0" baseline="0" noProof="0" dirty="0" smtClean="0">
                <a:ln>
                  <a:noFill/>
                </a:ln>
                <a:solidFill>
                  <a:srgbClr val="657B3E"/>
                </a:solidFill>
                <a:effectLst/>
                <a:uLnTx/>
                <a:uFillTx/>
                <a:latin typeface="Times New Roman" panose="02020603050405020304"/>
                <a:ea typeface="仿宋_GB2312" panose="02010609030101010101" pitchFamily="1" charset="-122"/>
                <a:cs typeface="+mn-cs"/>
              </a:rPr>
              <a:t> </a:t>
            </a:r>
            <a:r>
              <a:rPr kumimoji="0" lang="en-US" altLang="zh-CN" sz="2800" b="1" i="0" u="none" strike="noStrike" kern="0" cap="none" spc="0" normalizeH="0" baseline="0" noProof="0" dirty="0" smtClean="0">
                <a:ln>
                  <a:noFill/>
                </a:ln>
                <a:solidFill>
                  <a:srgbClr val="657B3E"/>
                </a:solidFill>
                <a:effectLst/>
                <a:uLnTx/>
                <a:uFillTx/>
                <a:latin typeface="+mn-lt"/>
                <a:ea typeface="+mn-ea"/>
                <a:cs typeface="+mn-cs"/>
                <a:hlinkClick r:id="rId4"/>
              </a:rPr>
              <a:t>xuehui@scdc.sh.cn</a:t>
            </a:r>
            <a:endParaRPr kumimoji="0" lang="en-US" altLang="zh-CN" sz="2800" b="1" i="0" u="none" strike="noStrike" kern="0" cap="none" spc="0" normalizeH="0" baseline="0" noProof="0" dirty="0" smtClean="0">
              <a:ln>
                <a:noFill/>
              </a:ln>
              <a:solidFill>
                <a:srgbClr val="657B3E"/>
              </a:solidFill>
              <a:effectLst/>
              <a:uLnTx/>
              <a:uFillTx/>
              <a:latin typeface="+mn-lt"/>
              <a:ea typeface="+mn-ea"/>
              <a:cs typeface="+mn-cs"/>
            </a:endParaRPr>
          </a:p>
          <a:p>
            <a:pPr marL="0" marR="0" lvl="0" indent="0" algn="ctr"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endParaRPr kumimoji="0" lang="zh-CN" altLang="en-US" sz="2800" b="1" i="0" u="none" strike="noStrike" kern="0" cap="none" spc="0" normalizeH="0" baseline="0" noProof="0" dirty="0" smtClean="0">
              <a:ln>
                <a:noFill/>
              </a:ln>
              <a:solidFill>
                <a:srgbClr val="657B3E"/>
              </a:solidFill>
              <a:effectLst/>
              <a:uLnTx/>
              <a:uFillTx/>
              <a:latin typeface="+mn-lt"/>
              <a:ea typeface="+mn-ea"/>
              <a:cs typeface="+mn-cs"/>
            </a:endParaRPr>
          </a:p>
          <a:p>
            <a:pPr marL="0" marR="0" lvl="0" indent="0" algn="ctr"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kumimoji="0" lang="zh-CN" altLang="en-US" sz="2800" b="1" i="0" u="none" strike="noStrike" kern="0" cap="none" spc="0" normalizeH="0" baseline="0" noProof="0" dirty="0" smtClean="0">
                <a:ln>
                  <a:noFill/>
                </a:ln>
                <a:solidFill>
                  <a:srgbClr val="FD5C0C"/>
                </a:solidFill>
                <a:effectLst/>
                <a:uLnTx/>
                <a:uFillTx/>
                <a:latin typeface="+mn-lt"/>
                <a:ea typeface="+mn-ea"/>
                <a:cs typeface="+mn-cs"/>
              </a:rPr>
              <a:t>  如有问题，欢迎大家联系！！！</a:t>
            </a:r>
          </a:p>
        </p:txBody>
      </p:sp>
      <p:pic>
        <p:nvPicPr>
          <p:cNvPr id="8" name="图片 7" descr="logo(绿)"/>
          <p:cNvPicPr>
            <a:picLocks noChangeAspect="1"/>
          </p:cNvPicPr>
          <p:nvPr/>
        </p:nvPicPr>
        <p:blipFill>
          <a:blip r:embed="rId5"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p:txBody>
          <a:bodyPr>
            <a:normAutofit fontScale="90000"/>
          </a:bodyPr>
          <a:lstStyle/>
          <a:p>
            <a:pPr algn="ctr"/>
            <a:r>
              <a:rPr altLang="zh-CN" sz="6600" b="1" smtClean="0">
                <a:solidFill>
                  <a:schemeClr val="accent1"/>
                </a:solidFill>
                <a:latin typeface="+mj-lt"/>
                <a:ea typeface="+mj-ea"/>
                <a:cs typeface="+mj-cs"/>
                <a:sym typeface="+mn-lt"/>
              </a:rPr>
              <a:t>感谢</a:t>
            </a:r>
            <a:r>
              <a:rPr altLang="zh-CN" sz="6600" b="1" smtClean="0">
                <a:latin typeface="+mj-lt"/>
                <a:ea typeface="+mj-ea"/>
                <a:cs typeface="+mj-cs"/>
                <a:sym typeface="+mn-ea"/>
              </a:rPr>
              <a:t>各位</a:t>
            </a:r>
            <a:r>
              <a:rPr lang="zh-CN" altLang="zh-CN" sz="6600" b="1" smtClean="0">
                <a:latin typeface="+mj-lt"/>
                <a:ea typeface="+mj-ea"/>
                <a:cs typeface="+mj-cs"/>
              </a:rPr>
              <a:t/>
            </a:r>
            <a:br>
              <a:rPr lang="zh-CN" altLang="zh-CN" sz="6600" b="1" smtClean="0">
                <a:latin typeface="+mj-lt"/>
                <a:ea typeface="+mj-ea"/>
                <a:cs typeface="+mj-cs"/>
              </a:rPr>
            </a:br>
            <a:r>
              <a:rPr altLang="zh-CN" sz="6600" b="1" smtClean="0">
                <a:latin typeface="+mj-lt"/>
                <a:ea typeface="+mj-ea"/>
                <a:cs typeface="+mj-cs"/>
                <a:sym typeface="+mn-ea"/>
              </a:rPr>
              <a:t>对学会科学技术奖</a:t>
            </a:r>
            <a:r>
              <a:rPr lang="zh-CN" altLang="zh-CN" sz="6600" b="1" smtClean="0">
                <a:latin typeface="+mj-lt"/>
                <a:ea typeface="+mj-ea"/>
                <a:cs typeface="+mj-cs"/>
              </a:rPr>
              <a:t/>
            </a:r>
            <a:br>
              <a:rPr lang="zh-CN" altLang="zh-CN" sz="6600" b="1" smtClean="0">
                <a:latin typeface="+mj-lt"/>
                <a:ea typeface="+mj-ea"/>
                <a:cs typeface="+mj-cs"/>
              </a:rPr>
            </a:br>
            <a:r>
              <a:rPr lang="zh-CN" altLang="zh-CN" sz="6600" b="1" smtClean="0">
                <a:latin typeface="+mj-lt"/>
                <a:ea typeface="+mj-ea"/>
                <a:cs typeface="+mj-cs"/>
              </a:rPr>
              <a:t>  </a:t>
            </a:r>
            <a:r>
              <a:rPr altLang="zh-CN" sz="6600" b="1" smtClean="0">
                <a:latin typeface="+mj-lt"/>
                <a:ea typeface="+mj-ea"/>
                <a:cs typeface="+mj-cs"/>
                <a:sym typeface="+mn-ea"/>
              </a:rPr>
              <a:t>工作的大力支持！</a:t>
            </a:r>
            <a:endParaRPr altLang="zh-CN" sz="6600" b="1" smtClean="0">
              <a:solidFill>
                <a:schemeClr val="accent1"/>
              </a:solidFill>
              <a:latin typeface="+mj-lt"/>
              <a:ea typeface="+mj-ea"/>
              <a:cs typeface="+mj-cs"/>
              <a:sym typeface="+mn-lt"/>
            </a:endParaRPr>
          </a:p>
        </p:txBody>
      </p:sp>
      <p:pic>
        <p:nvPicPr>
          <p:cNvPr id="8" name="图片 7" descr="logo(绿)"/>
          <p:cNvPicPr>
            <a:picLocks noChangeAspect="1"/>
          </p:cNvPicPr>
          <p:nvPr/>
        </p:nvPicPr>
        <p:blipFill>
          <a:blip r:embed="rId5"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2598697" y="2416538"/>
            <a:ext cx="1531941" cy="1151165"/>
          </a:xfrm>
          <a:prstGeom prst="rect">
            <a:avLst/>
          </a:prstGeom>
          <a:noFill/>
        </p:spPr>
        <p:txBody>
          <a:bodyPr wrap="square" rtlCol="0" anchor="ctr" anchorCtr="0">
            <a:normAutofit/>
          </a:bodyPr>
          <a:lstStyle/>
          <a:p>
            <a:pPr algn="ctr"/>
            <a:r>
              <a:rPr lang="en-US" altLang="zh-TW" sz="6600" dirty="0">
                <a:solidFill>
                  <a:schemeClr val="tx2"/>
                </a:solidFill>
              </a:rPr>
              <a:t>02/</a:t>
            </a:r>
            <a:endParaRPr lang="zh-TW" altLang="en-US" sz="6600" dirty="0">
              <a:solidFill>
                <a:schemeClr val="tx2"/>
              </a:solidFill>
            </a:endParaRPr>
          </a:p>
        </p:txBody>
      </p:sp>
      <p:sp>
        <p:nvSpPr>
          <p:cNvPr id="14" name="文本框 13"/>
          <p:cNvSpPr txBox="1"/>
          <p:nvPr>
            <p:custDataLst>
              <p:tags r:id="rId3"/>
            </p:custDataLst>
          </p:nvPr>
        </p:nvSpPr>
        <p:spPr>
          <a:xfrm>
            <a:off x="4130675" y="2534285"/>
            <a:ext cx="5825490" cy="915670"/>
          </a:xfrm>
          <a:prstGeom prst="rect">
            <a:avLst/>
          </a:prstGeom>
        </p:spPr>
        <p:txBody>
          <a:bodyPr wrap="square" anchor="ctr" anchorCtr="0">
            <a:noAutofit/>
          </a:bodyPr>
          <a:lstStyle>
            <a:defPPr>
              <a:defRPr lang="zh-CN"/>
            </a:defPPr>
            <a:lvl1pPr>
              <a:defRPr sz="2000"/>
            </a:lvl1pPr>
          </a:lstStyle>
          <a:p>
            <a:r>
              <a:rPr lang="zh-CN" altLang="zh-CN" sz="4800" b="1" smtClean="0">
                <a:solidFill>
                  <a:schemeClr val="tx2"/>
                </a:solidFill>
                <a:latin typeface="+mj-lt"/>
                <a:ea typeface="+mj-ea"/>
                <a:cs typeface="+mj-cs"/>
                <a:sym typeface="+mn-ea"/>
              </a:rPr>
              <a:t>推荐书填写注意事项</a:t>
            </a:r>
            <a:endParaRPr lang="zh-CN" altLang="zh-CN" sz="4800" b="1" dirty="0" smtClean="0">
              <a:solidFill>
                <a:schemeClr val="tx2"/>
              </a:solidFill>
              <a:latin typeface="+mj-lt"/>
              <a:ea typeface="+mj-ea"/>
              <a:cs typeface="+mj-cs"/>
              <a:sym typeface="+mn-ea"/>
            </a:endParaRPr>
          </a:p>
        </p:txBody>
      </p:sp>
      <p:pic>
        <p:nvPicPr>
          <p:cNvPr id="2" name="图片 1" descr="logo(绿)"/>
          <p:cNvPicPr>
            <a:picLocks noChangeAspect="1"/>
          </p:cNvPicPr>
          <p:nvPr/>
        </p:nvPicPr>
        <p:blipFill>
          <a:blip r:embed="rId6"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4246880" y="177800"/>
            <a:ext cx="3569970" cy="843280"/>
          </a:xfrm>
          <a:prstGeom prst="rect">
            <a:avLst/>
          </a:prstGeom>
          <a:noFill/>
        </p:spPr>
        <p:txBody>
          <a:bodyPr wrap="square" rtlCol="0" anchor="b" anchorCtr="0">
            <a:normAutofit/>
          </a:bodyPr>
          <a:lstStyle/>
          <a:p>
            <a:pPr algn="ctr"/>
            <a:r>
              <a:rPr lang="zh-CN" altLang="en-US" sz="3600" b="1" smtClean="0">
                <a:solidFill>
                  <a:schemeClr val="tx2"/>
                </a:solidFill>
                <a:latin typeface="+mj-lt"/>
                <a:ea typeface="+mj-ea"/>
                <a:cs typeface="+mj-cs"/>
              </a:rPr>
              <a:t>项目基本情况</a:t>
            </a:r>
          </a:p>
        </p:txBody>
      </p:sp>
      <p:grpSp>
        <p:nvGrpSpPr>
          <p:cNvPr id="15" name="组合 14"/>
          <p:cNvGrpSpPr/>
          <p:nvPr/>
        </p:nvGrpSpPr>
        <p:grpSpPr>
          <a:xfrm>
            <a:off x="1080770" y="1524635"/>
            <a:ext cx="10906760" cy="3271520"/>
            <a:chOff x="1717" y="2716"/>
            <a:chExt cx="17176" cy="5152"/>
          </a:xfrm>
        </p:grpSpPr>
        <p:sp>
          <p:nvSpPr>
            <p:cNvPr id="36" name="矩形: 圆角 23"/>
            <p:cNvSpPr/>
            <p:nvPr>
              <p:custDataLst>
                <p:tags r:id="rId3"/>
              </p:custDataLst>
            </p:nvPr>
          </p:nvSpPr>
          <p:spPr>
            <a:xfrm>
              <a:off x="13747" y="7035"/>
              <a:ext cx="889" cy="833"/>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12</a:t>
              </a:r>
            </a:p>
          </p:txBody>
        </p:sp>
        <p:grpSp>
          <p:nvGrpSpPr>
            <p:cNvPr id="2" name="组合 1"/>
            <p:cNvGrpSpPr/>
            <p:nvPr/>
          </p:nvGrpSpPr>
          <p:grpSpPr>
            <a:xfrm>
              <a:off x="1717" y="2716"/>
              <a:ext cx="17176" cy="5152"/>
              <a:chOff x="1732" y="2715"/>
              <a:chExt cx="17176" cy="5152"/>
            </a:xfrm>
          </p:grpSpPr>
          <p:grpSp>
            <p:nvGrpSpPr>
              <p:cNvPr id="35" name="组合 34"/>
              <p:cNvGrpSpPr/>
              <p:nvPr/>
            </p:nvGrpSpPr>
            <p:grpSpPr>
              <a:xfrm>
                <a:off x="1732" y="2715"/>
                <a:ext cx="17176" cy="5153"/>
                <a:chOff x="2074" y="2041"/>
                <a:chExt cx="16619" cy="4986"/>
              </a:xfrm>
            </p:grpSpPr>
            <p:sp>
              <p:nvSpPr>
                <p:cNvPr id="24" name="矩形: 圆角 23"/>
                <p:cNvSpPr/>
                <p:nvPr>
                  <p:custDataLst>
                    <p:tags r:id="rId5"/>
                  </p:custDataLst>
                </p:nvPr>
              </p:nvSpPr>
              <p:spPr>
                <a:xfrm>
                  <a:off x="2074" y="2158"/>
                  <a:ext cx="889"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en-US" altLang="zh-CN" sz="2400" b="1" dirty="0">
                      <a:solidFill>
                        <a:schemeClr val="tx1"/>
                      </a:solidFill>
                    </a:rPr>
                    <a:t>01</a:t>
                  </a:r>
                  <a:endParaRPr lang="zh-CN" altLang="en-US" sz="2400" b="1" dirty="0">
                    <a:solidFill>
                      <a:schemeClr val="tx1"/>
                    </a:solidFill>
                  </a:endParaRPr>
                </a:p>
              </p:txBody>
            </p:sp>
            <p:sp>
              <p:nvSpPr>
                <p:cNvPr id="38" name="文本框 37"/>
                <p:cNvSpPr txBox="1"/>
                <p:nvPr>
                  <p:custDataLst>
                    <p:tags r:id="rId6"/>
                  </p:custDataLst>
                </p:nvPr>
              </p:nvSpPr>
              <p:spPr>
                <a:xfrm>
                  <a:off x="3084" y="2089"/>
                  <a:ext cx="5236" cy="83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2400" dirty="0">
                      <a:solidFill>
                        <a:schemeClr val="tx1"/>
                      </a:solidFill>
                      <a:ea typeface="+mj-ea"/>
                      <a:cs typeface="+mj-cs"/>
                    </a:rPr>
                    <a:t>项目名称（中文、英文）</a:t>
                  </a:r>
                </a:p>
              </p:txBody>
            </p:sp>
            <p:sp>
              <p:nvSpPr>
                <p:cNvPr id="41" name="矩形: 圆角 23"/>
                <p:cNvSpPr/>
                <p:nvPr>
                  <p:custDataLst>
                    <p:tags r:id="rId7"/>
                  </p:custDataLst>
                </p:nvPr>
              </p:nvSpPr>
              <p:spPr>
                <a:xfrm>
                  <a:off x="8715" y="2158"/>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02</a:t>
                  </a:r>
                  <a:endParaRPr lang="zh-CN" altLang="en-US" sz="2400" b="1" dirty="0">
                    <a:solidFill>
                      <a:schemeClr val="tx1"/>
                    </a:solidFill>
                  </a:endParaRPr>
                </a:p>
              </p:txBody>
            </p:sp>
            <p:sp>
              <p:nvSpPr>
                <p:cNvPr id="42" name="文本框 41"/>
                <p:cNvSpPr txBox="1"/>
                <p:nvPr>
                  <p:custDataLst>
                    <p:tags r:id="rId8"/>
                  </p:custDataLst>
                </p:nvPr>
              </p:nvSpPr>
              <p:spPr>
                <a:xfrm>
                  <a:off x="9650" y="2148"/>
                  <a:ext cx="2812" cy="75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2400" dirty="0">
                      <a:solidFill>
                        <a:schemeClr val="tx1"/>
                      </a:solidFill>
                      <a:ea typeface="+mj-ea"/>
                      <a:cs typeface="+mj-cs"/>
                    </a:rPr>
                    <a:t>主要完成人</a:t>
                  </a:r>
                </a:p>
              </p:txBody>
            </p:sp>
            <p:sp>
              <p:nvSpPr>
                <p:cNvPr id="21" name="文本框 20"/>
                <p:cNvSpPr txBox="1"/>
                <p:nvPr>
                  <p:custDataLst>
                    <p:tags r:id="rId9"/>
                  </p:custDataLst>
                </p:nvPr>
              </p:nvSpPr>
              <p:spPr>
                <a:xfrm>
                  <a:off x="14668" y="2041"/>
                  <a:ext cx="3375" cy="884"/>
                </a:xfrm>
                <a:prstGeom prst="rect">
                  <a:avLst/>
                </a:prstGeom>
                <a:noFill/>
              </p:spPr>
              <p:txBody>
                <a:bodyPr wrap="square" anchor="b" anchorCtr="0">
                  <a:normAutofit/>
                </a:bodyPr>
                <a:lstStyle>
                  <a:defPPr>
                    <a:defRPr lang="zh-CN"/>
                  </a:defPPr>
                  <a:lvl1pPr>
                    <a:defRPr>
                      <a:solidFill>
                        <a:srgbClr val="474546"/>
                      </a:solidFill>
                      <a:latin typeface="+mj-lt"/>
                    </a:defRPr>
                  </a:lvl1pPr>
                </a:lstStyle>
                <a:p>
                  <a:r>
                    <a:rPr lang="zh-CN" altLang="en-US" sz="2400" dirty="0">
                      <a:solidFill>
                        <a:schemeClr val="tx1"/>
                      </a:solidFill>
                      <a:ea typeface="+mj-ea"/>
                      <a:cs typeface="+mj-cs"/>
                      <a:sym typeface="+mn-ea"/>
                    </a:rPr>
                    <a:t>主要完成单位</a:t>
                  </a:r>
                  <a:endParaRPr lang="zh-CN" altLang="en-US" sz="2400" dirty="0">
                    <a:solidFill>
                      <a:schemeClr val="tx1"/>
                    </a:solidFill>
                    <a:ea typeface="+mj-ea"/>
                    <a:cs typeface="+mj-cs"/>
                  </a:endParaRPr>
                </a:p>
              </p:txBody>
            </p:sp>
            <p:sp>
              <p:nvSpPr>
                <p:cNvPr id="3" name="矩形: 圆角 23"/>
                <p:cNvSpPr/>
                <p:nvPr>
                  <p:custDataLst>
                    <p:tags r:id="rId10"/>
                  </p:custDataLst>
                </p:nvPr>
              </p:nvSpPr>
              <p:spPr>
                <a:xfrm>
                  <a:off x="13670" y="2119"/>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03</a:t>
                  </a:r>
                  <a:endParaRPr lang="zh-CN" altLang="en-US" sz="2400" b="1" dirty="0">
                    <a:solidFill>
                      <a:schemeClr val="tx1"/>
                    </a:solidFill>
                  </a:endParaRPr>
                </a:p>
              </p:txBody>
            </p:sp>
            <p:sp>
              <p:nvSpPr>
                <p:cNvPr id="4" name="矩形: 圆角 23"/>
                <p:cNvSpPr/>
                <p:nvPr>
                  <p:custDataLst>
                    <p:tags r:id="rId11"/>
                  </p:custDataLst>
                </p:nvPr>
              </p:nvSpPr>
              <p:spPr>
                <a:xfrm>
                  <a:off x="2089" y="3497"/>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04</a:t>
                  </a:r>
                  <a:endParaRPr lang="zh-CN" altLang="en-US" sz="2400" b="1" dirty="0">
                    <a:solidFill>
                      <a:schemeClr val="tx1"/>
                    </a:solidFill>
                  </a:endParaRPr>
                </a:p>
              </p:txBody>
            </p:sp>
            <p:sp>
              <p:nvSpPr>
                <p:cNvPr id="5" name="文本框 4"/>
                <p:cNvSpPr txBox="1"/>
                <p:nvPr/>
              </p:nvSpPr>
              <p:spPr>
                <a:xfrm>
                  <a:off x="3072" y="3487"/>
                  <a:ext cx="4667" cy="702"/>
                </a:xfrm>
                <a:prstGeom prst="rect">
                  <a:avLst/>
                </a:prstGeom>
                <a:noFill/>
              </p:spPr>
              <p:txBody>
                <a:bodyPr wrap="square" rtlCol="0">
                  <a:spAutoFit/>
                </a:bodyPr>
                <a:lstStyle/>
                <a:p>
                  <a:r>
                    <a:rPr lang="zh-CN" altLang="en-US" sz="2400" dirty="0">
                      <a:latin typeface="+mj-lt"/>
                      <a:ea typeface="+mj-ea"/>
                      <a:cs typeface="+mj-cs"/>
                      <a:sym typeface="+mn-ea"/>
                    </a:rPr>
                    <a:t>项目信息可否公开</a:t>
                  </a:r>
                  <a:endParaRPr lang="zh-CN" altLang="en-US"/>
                </a:p>
              </p:txBody>
            </p:sp>
            <p:sp>
              <p:nvSpPr>
                <p:cNvPr id="6" name="矩形: 圆角 23"/>
                <p:cNvSpPr/>
                <p:nvPr>
                  <p:custDataLst>
                    <p:tags r:id="rId12"/>
                  </p:custDataLst>
                </p:nvPr>
              </p:nvSpPr>
              <p:spPr>
                <a:xfrm>
                  <a:off x="8715" y="3407"/>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05</a:t>
                  </a:r>
                  <a:endParaRPr lang="zh-CN" altLang="en-US" sz="2400" b="1" dirty="0">
                    <a:solidFill>
                      <a:schemeClr val="tx1"/>
                    </a:solidFill>
                  </a:endParaRPr>
                </a:p>
              </p:txBody>
            </p:sp>
            <p:sp>
              <p:nvSpPr>
                <p:cNvPr id="7" name="文本框 6"/>
                <p:cNvSpPr txBox="1"/>
                <p:nvPr/>
              </p:nvSpPr>
              <p:spPr>
                <a:xfrm>
                  <a:off x="14759" y="3497"/>
                  <a:ext cx="2538" cy="702"/>
                </a:xfrm>
                <a:prstGeom prst="rect">
                  <a:avLst/>
                </a:prstGeom>
                <a:noFill/>
              </p:spPr>
              <p:txBody>
                <a:bodyPr wrap="square" rtlCol="0">
                  <a:spAutoFit/>
                </a:bodyPr>
                <a:lstStyle/>
                <a:p>
                  <a:r>
                    <a:rPr lang="zh-CN" altLang="en-US" sz="2400" dirty="0">
                      <a:latin typeface="+mj-lt"/>
                      <a:ea typeface="+mj-ea"/>
                      <a:cs typeface="+mj-cs"/>
                      <a:sym typeface="+mn-ea"/>
                    </a:rPr>
                    <a:t>主题词</a:t>
                  </a:r>
                  <a:endParaRPr lang="zh-CN" altLang="en-US"/>
                </a:p>
              </p:txBody>
            </p:sp>
            <p:sp>
              <p:nvSpPr>
                <p:cNvPr id="8" name="矩形: 圆角 23"/>
                <p:cNvSpPr/>
                <p:nvPr>
                  <p:custDataLst>
                    <p:tags r:id="rId13"/>
                  </p:custDataLst>
                </p:nvPr>
              </p:nvSpPr>
              <p:spPr>
                <a:xfrm>
                  <a:off x="13700" y="3427"/>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06</a:t>
                  </a:r>
                  <a:endParaRPr lang="zh-CN" altLang="en-US" sz="2400" b="1" dirty="0">
                    <a:solidFill>
                      <a:schemeClr val="tx1"/>
                    </a:solidFill>
                  </a:endParaRPr>
                </a:p>
              </p:txBody>
            </p:sp>
            <p:sp>
              <p:nvSpPr>
                <p:cNvPr id="9" name="文本框 8"/>
                <p:cNvSpPr txBox="1"/>
                <p:nvPr/>
              </p:nvSpPr>
              <p:spPr>
                <a:xfrm>
                  <a:off x="3245" y="4890"/>
                  <a:ext cx="2645" cy="702"/>
                </a:xfrm>
                <a:prstGeom prst="rect">
                  <a:avLst/>
                </a:prstGeom>
                <a:noFill/>
              </p:spPr>
              <p:txBody>
                <a:bodyPr wrap="square" rtlCol="0">
                  <a:spAutoFit/>
                </a:bodyPr>
                <a:lstStyle/>
                <a:p>
                  <a:r>
                    <a:rPr lang="zh-CN" altLang="en-US" sz="2400" dirty="0">
                      <a:latin typeface="+mj-lt"/>
                      <a:ea typeface="+mj-ea"/>
                      <a:cs typeface="+mj-cs"/>
                      <a:sym typeface="+mn-ea"/>
                    </a:rPr>
                    <a:t>学科分类</a:t>
                  </a:r>
                  <a:endParaRPr lang="zh-CN" altLang="en-US"/>
                </a:p>
              </p:txBody>
            </p:sp>
            <p:sp>
              <p:nvSpPr>
                <p:cNvPr id="10" name="矩形: 圆角 23"/>
                <p:cNvSpPr/>
                <p:nvPr>
                  <p:custDataLst>
                    <p:tags r:id="rId14"/>
                  </p:custDataLst>
                </p:nvPr>
              </p:nvSpPr>
              <p:spPr>
                <a:xfrm>
                  <a:off x="2103" y="4832"/>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07</a:t>
                  </a:r>
                  <a:endParaRPr lang="zh-CN" altLang="en-US" sz="2400" b="1" dirty="0">
                    <a:solidFill>
                      <a:schemeClr val="tx1"/>
                    </a:solidFill>
                  </a:endParaRPr>
                </a:p>
              </p:txBody>
            </p:sp>
            <p:sp>
              <p:nvSpPr>
                <p:cNvPr id="11" name="矩形: 圆角 23"/>
                <p:cNvSpPr/>
                <p:nvPr>
                  <p:custDataLst>
                    <p:tags r:id="rId15"/>
                  </p:custDataLst>
                </p:nvPr>
              </p:nvSpPr>
              <p:spPr>
                <a:xfrm>
                  <a:off x="8715" y="4787"/>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08</a:t>
                  </a:r>
                  <a:endParaRPr lang="zh-CN" altLang="en-US" sz="2400" b="1" dirty="0">
                    <a:solidFill>
                      <a:schemeClr val="tx1"/>
                    </a:solidFill>
                  </a:endParaRPr>
                </a:p>
              </p:txBody>
            </p:sp>
            <p:sp>
              <p:nvSpPr>
                <p:cNvPr id="12" name="矩形: 圆角 23"/>
                <p:cNvSpPr/>
                <p:nvPr>
                  <p:custDataLst>
                    <p:tags r:id="rId16"/>
                  </p:custDataLst>
                </p:nvPr>
              </p:nvSpPr>
              <p:spPr>
                <a:xfrm>
                  <a:off x="13700" y="4815"/>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09</a:t>
                  </a:r>
                  <a:endParaRPr lang="zh-CN" altLang="en-US" sz="2400" b="1" dirty="0">
                    <a:solidFill>
                      <a:schemeClr val="tx1"/>
                    </a:solidFill>
                  </a:endParaRPr>
                </a:p>
              </p:txBody>
            </p:sp>
            <p:sp>
              <p:nvSpPr>
                <p:cNvPr id="13" name="矩形: 圆角 23"/>
                <p:cNvSpPr/>
                <p:nvPr>
                  <p:custDataLst>
                    <p:tags r:id="rId17"/>
                  </p:custDataLst>
                </p:nvPr>
              </p:nvSpPr>
              <p:spPr>
                <a:xfrm>
                  <a:off x="2119" y="6176"/>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r>
                    <a:rPr lang="en-US" altLang="zh-CN" sz="2400" b="1" dirty="0">
                      <a:solidFill>
                        <a:schemeClr val="tx1"/>
                      </a:solidFill>
                    </a:rPr>
                    <a:t>10</a:t>
                  </a:r>
                </a:p>
              </p:txBody>
            </p:sp>
            <p:sp>
              <p:nvSpPr>
                <p:cNvPr id="14" name="矩形: 圆角 23"/>
                <p:cNvSpPr/>
                <p:nvPr>
                  <p:custDataLst>
                    <p:tags r:id="rId18"/>
                  </p:custDataLst>
                </p:nvPr>
              </p:nvSpPr>
              <p:spPr>
                <a:xfrm>
                  <a:off x="8715" y="6221"/>
                  <a:ext cx="860" cy="80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en-US" altLang="zh-CN" sz="2400" b="1" dirty="0">
                      <a:solidFill>
                        <a:schemeClr val="tx1"/>
                      </a:solidFill>
                    </a:rPr>
                    <a:t>11</a:t>
                  </a:r>
                </a:p>
              </p:txBody>
            </p:sp>
            <p:sp>
              <p:nvSpPr>
                <p:cNvPr id="16" name="文本框 15"/>
                <p:cNvSpPr txBox="1"/>
                <p:nvPr/>
              </p:nvSpPr>
              <p:spPr>
                <a:xfrm>
                  <a:off x="9712" y="4787"/>
                  <a:ext cx="3117" cy="702"/>
                </a:xfrm>
                <a:prstGeom prst="rect">
                  <a:avLst/>
                </a:prstGeom>
                <a:noFill/>
              </p:spPr>
              <p:txBody>
                <a:bodyPr wrap="square" rtlCol="0">
                  <a:spAutoFit/>
                </a:bodyPr>
                <a:lstStyle/>
                <a:p>
                  <a:r>
                    <a:rPr lang="zh-CN" altLang="en-US" sz="2400" dirty="0">
                      <a:latin typeface="+mj-lt"/>
                      <a:ea typeface="+mj-ea"/>
                      <a:cs typeface="+mj-cs"/>
                      <a:sym typeface="+mn-ea"/>
                    </a:rPr>
                    <a:t>任务来源</a:t>
                  </a:r>
                  <a:endParaRPr lang="zh-CN" altLang="en-US"/>
                </a:p>
              </p:txBody>
            </p:sp>
            <p:sp>
              <p:nvSpPr>
                <p:cNvPr id="17" name="文本框 16"/>
                <p:cNvSpPr txBox="1"/>
                <p:nvPr/>
              </p:nvSpPr>
              <p:spPr>
                <a:xfrm>
                  <a:off x="14759" y="4603"/>
                  <a:ext cx="3934" cy="1265"/>
                </a:xfrm>
                <a:prstGeom prst="rect">
                  <a:avLst/>
                </a:prstGeom>
                <a:noFill/>
              </p:spPr>
              <p:txBody>
                <a:bodyPr wrap="square" rtlCol="0">
                  <a:spAutoFit/>
                </a:bodyPr>
                <a:lstStyle/>
                <a:p>
                  <a:r>
                    <a:rPr lang="zh-CN" altLang="en-US" sz="2400" dirty="0">
                      <a:latin typeface="+mj-lt"/>
                      <a:ea typeface="+mj-ea"/>
                      <a:cs typeface="+mj-cs"/>
                      <a:sym typeface="+mn-ea"/>
                    </a:rPr>
                    <a:t>项目、基金名称和编号</a:t>
                  </a:r>
                  <a:endParaRPr lang="zh-CN" altLang="en-US" sz="2400" dirty="0">
                    <a:latin typeface="+mj-lt"/>
                    <a:ea typeface="+mj-ea"/>
                    <a:cs typeface="+mj-cs"/>
                  </a:endParaRPr>
                </a:p>
              </p:txBody>
            </p:sp>
            <p:sp>
              <p:nvSpPr>
                <p:cNvPr id="18" name="文本框 17"/>
                <p:cNvSpPr txBox="1"/>
                <p:nvPr/>
              </p:nvSpPr>
              <p:spPr>
                <a:xfrm>
                  <a:off x="3115" y="6176"/>
                  <a:ext cx="3527" cy="702"/>
                </a:xfrm>
                <a:prstGeom prst="rect">
                  <a:avLst/>
                </a:prstGeom>
                <a:noFill/>
              </p:spPr>
              <p:txBody>
                <a:bodyPr wrap="square" rtlCol="0">
                  <a:spAutoFit/>
                </a:bodyPr>
                <a:lstStyle/>
                <a:p>
                  <a:r>
                    <a:rPr lang="zh-CN" altLang="en-US" sz="2400" dirty="0">
                      <a:latin typeface="+mj-lt"/>
                      <a:ea typeface="+mj-ea"/>
                      <a:cs typeface="+mj-cs"/>
                      <a:sym typeface="+mn-ea"/>
                    </a:rPr>
                    <a:t>项目起止时间</a:t>
                  </a:r>
                  <a:endParaRPr lang="zh-CN" altLang="en-US"/>
                </a:p>
              </p:txBody>
            </p:sp>
            <p:sp>
              <p:nvSpPr>
                <p:cNvPr id="19" name="文本框 18"/>
                <p:cNvSpPr txBox="1"/>
                <p:nvPr/>
              </p:nvSpPr>
              <p:spPr>
                <a:xfrm>
                  <a:off x="9712" y="6272"/>
                  <a:ext cx="3557" cy="702"/>
                </a:xfrm>
                <a:prstGeom prst="rect">
                  <a:avLst/>
                </a:prstGeom>
                <a:noFill/>
              </p:spPr>
              <p:txBody>
                <a:bodyPr wrap="square" rtlCol="0">
                  <a:spAutoFit/>
                </a:bodyPr>
                <a:lstStyle/>
                <a:p>
                  <a:r>
                    <a:rPr lang="zh-CN" altLang="en-US" sz="2400" dirty="0">
                      <a:latin typeface="+mj-lt"/>
                      <a:ea typeface="+mj-ea"/>
                      <a:cs typeface="+mj-cs"/>
                      <a:sym typeface="+mn-ea"/>
                    </a:rPr>
                    <a:t>第1完成单位</a:t>
                  </a:r>
                  <a:endParaRPr lang="zh-CN" altLang="en-US"/>
                </a:p>
              </p:txBody>
            </p:sp>
            <p:sp>
              <p:nvSpPr>
                <p:cNvPr id="27" name="文本框 26"/>
                <p:cNvSpPr txBox="1"/>
                <p:nvPr/>
              </p:nvSpPr>
              <p:spPr>
                <a:xfrm>
                  <a:off x="14759" y="6279"/>
                  <a:ext cx="3345" cy="702"/>
                </a:xfrm>
                <a:prstGeom prst="rect">
                  <a:avLst/>
                </a:prstGeom>
                <a:noFill/>
              </p:spPr>
              <p:txBody>
                <a:bodyPr wrap="square" rtlCol="0">
                  <a:spAutoFit/>
                </a:bodyPr>
                <a:lstStyle/>
                <a:p>
                  <a:pPr algn="l"/>
                  <a:r>
                    <a:rPr lang="zh-CN" altLang="en-US" sz="2400" dirty="0">
                      <a:latin typeface="+mj-lt"/>
                      <a:ea typeface="+mj-ea"/>
                      <a:cs typeface="+mj-cs"/>
                      <a:sym typeface="+mn-ea"/>
                    </a:rPr>
                    <a:t>档案审查意见</a:t>
                  </a:r>
                  <a:endParaRPr lang="zh-CN" altLang="en-US" sz="2400" dirty="0">
                    <a:latin typeface="+mj-lt"/>
                    <a:ea typeface="+mj-ea"/>
                    <a:cs typeface="+mj-cs"/>
                  </a:endParaRPr>
                </a:p>
              </p:txBody>
            </p:sp>
          </p:grpSp>
          <p:sp>
            <p:nvSpPr>
              <p:cNvPr id="37" name="文本框 36"/>
              <p:cNvSpPr txBox="1"/>
              <p:nvPr>
                <p:custDataLst>
                  <p:tags r:id="rId4"/>
                </p:custDataLst>
              </p:nvPr>
            </p:nvSpPr>
            <p:spPr>
              <a:xfrm>
                <a:off x="9596" y="4143"/>
                <a:ext cx="3781" cy="780"/>
              </a:xfrm>
              <a:prstGeom prst="rect">
                <a:avLst/>
              </a:prstGeom>
              <a:noFill/>
            </p:spPr>
            <p:txBody>
              <a:bodyPr wrap="square" anchor="b" anchorCtr="0">
                <a:noAutofit/>
              </a:bodyPr>
              <a:lstStyle>
                <a:defPPr>
                  <a:defRPr lang="zh-CN"/>
                </a:defPPr>
                <a:lvl1pPr>
                  <a:defRPr>
                    <a:solidFill>
                      <a:srgbClr val="474546"/>
                    </a:solidFill>
                    <a:latin typeface="+mj-lt"/>
                  </a:defRPr>
                </a:lvl1pPr>
              </a:lstStyle>
              <a:p>
                <a:pPr marR="0" lvl="0" indent="0"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dirty="0">
                    <a:solidFill>
                      <a:schemeClr val="tx1"/>
                    </a:solidFill>
                    <a:ea typeface="+mj-ea"/>
                    <a:cs typeface="+mj-cs"/>
                    <a:sym typeface="+mn-ea"/>
                  </a:rPr>
                  <a:t>密级及保密期限</a:t>
                </a:r>
                <a:endParaRPr lang="zh-CN" altLang="en-US" sz="2400" dirty="0">
                  <a:solidFill>
                    <a:schemeClr val="tx1"/>
                  </a:solidFill>
                  <a:ea typeface="+mj-ea"/>
                  <a:cs typeface="+mj-cs"/>
                </a:endParaRPr>
              </a:p>
            </p:txBody>
          </p:sp>
        </p:grpSp>
      </p:grpSp>
      <p:pic>
        <p:nvPicPr>
          <p:cNvPr id="23" name="图片 22" descr="logo(绿)"/>
          <p:cNvPicPr>
            <a:picLocks noChangeAspect="1"/>
          </p:cNvPicPr>
          <p:nvPr/>
        </p:nvPicPr>
        <p:blipFill>
          <a:blip r:embed="rId21"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custDataLst>
              <p:tags r:id="rId2"/>
            </p:custDataLst>
          </p:nvPr>
        </p:nvSpPr>
        <p:spPr>
          <a:xfrm>
            <a:off x="1532255" y="276860"/>
            <a:ext cx="669290" cy="633095"/>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01</a:t>
            </a:r>
          </a:p>
        </p:txBody>
      </p:sp>
      <p:sp>
        <p:nvSpPr>
          <p:cNvPr id="38" name="文本框 37"/>
          <p:cNvSpPr txBox="1"/>
          <p:nvPr>
            <p:custDataLst>
              <p:tags r:id="rId3"/>
            </p:custDataLst>
          </p:nvPr>
        </p:nvSpPr>
        <p:spPr>
          <a:xfrm>
            <a:off x="2289810" y="277495"/>
            <a:ext cx="4998720" cy="632460"/>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3600" b="1" dirty="0">
                <a:solidFill>
                  <a:schemeClr val="accent1">
                    <a:lumMod val="75000"/>
                  </a:schemeClr>
                </a:solidFill>
                <a:ea typeface="+mj-ea"/>
                <a:cs typeface="+mj-cs"/>
              </a:rPr>
              <a:t>项目名称（中文、英文）</a:t>
            </a:r>
          </a:p>
        </p:txBody>
      </p:sp>
      <p:sp>
        <p:nvSpPr>
          <p:cNvPr id="2" name="文本框 1"/>
          <p:cNvSpPr txBox="1"/>
          <p:nvPr/>
        </p:nvSpPr>
        <p:spPr>
          <a:xfrm>
            <a:off x="1437640" y="1459865"/>
            <a:ext cx="9199245" cy="3938270"/>
          </a:xfrm>
          <a:prstGeom prst="rect">
            <a:avLst/>
          </a:prstGeom>
          <a:noFill/>
        </p:spPr>
        <p:txBody>
          <a:bodyPr wrap="square" rtlCol="0">
            <a:spAutoFit/>
          </a:bodyPr>
          <a:lstStyle/>
          <a:p>
            <a:pPr marL="457200" marR="0" lvl="0" indent="-457200" algn="just" defTabSz="914400" rtl="0" eaLnBrk="1" fontAlgn="base" latinLnBrk="0" hangingPunct="1">
              <a:lnSpc>
                <a:spcPct val="150000"/>
              </a:lnSpc>
              <a:spcBef>
                <a:spcPts val="600"/>
              </a:spcBef>
              <a:spcAft>
                <a:spcPct val="0"/>
              </a:spcAft>
              <a:buClr>
                <a:schemeClr val="accent1"/>
              </a:buClr>
              <a:buSzPct val="55000"/>
              <a:buFont typeface="Wingdings" panose="05000000000000000000" charset="0"/>
              <a:buChar char="Ø"/>
              <a:defRPr/>
            </a:pPr>
            <a:r>
              <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项目名称要准确、简明、具体，要反映出项目的技术内容和特征。</a:t>
            </a:r>
            <a:r>
              <a:rPr lang="zh-CN" altLang="en-US" sz="3200" b="1" kern="0" noProof="0" dirty="0" smtClean="0">
                <a:ln>
                  <a:noFill/>
                </a:ln>
                <a:solidFill>
                  <a:srgbClr val="FD5C0C"/>
                </a:solidFill>
                <a:effectLst>
                  <a:outerShdw blurRad="38100" dist="38100" dir="2700000" algn="tl">
                    <a:srgbClr val="C0C0C0"/>
                  </a:outerShdw>
                </a:effectLst>
                <a:uLnTx/>
                <a:uFillTx/>
                <a:latin typeface="楷体_GB2312" panose="02010609030101010101" pitchFamily="1" charset="-122"/>
                <a:ea typeface="楷体_GB2312" panose="02010609030101010101" pitchFamily="1" charset="-122"/>
                <a:sym typeface="+mn-ea"/>
              </a:rPr>
              <a:t>不要太大，太大显得头大身子小，也影响到自己及同行以后报奖</a:t>
            </a:r>
            <a:r>
              <a:rPr lang="zh-CN" altLang="en-US" sz="3200" b="1" kern="0" noProof="0" dirty="0" smtClean="0">
                <a:ln>
                  <a:noFill/>
                </a:ln>
                <a:solidFill>
                  <a:srgbClr val="FD5C0C"/>
                </a:solidFill>
                <a:effectLst/>
                <a:uLnTx/>
                <a:uFillTx/>
                <a:latin typeface="楷体_GB2312" panose="02010609030101010101" pitchFamily="1" charset="-122"/>
                <a:ea typeface="楷体_GB2312" panose="02010609030101010101" pitchFamily="1" charset="-122"/>
                <a:sym typeface="+mn-ea"/>
              </a:rPr>
              <a:t>；</a:t>
            </a:r>
            <a:endParaRPr kumimoji="0" lang="zh-CN" altLang="en-US" sz="3200" b="1" i="0" u="none" strike="noStrike" kern="0" cap="none" spc="0" normalizeH="0" baseline="0" noProof="0" dirty="0" smtClean="0">
              <a:ln>
                <a:noFill/>
              </a:ln>
              <a:solidFill>
                <a:srgbClr val="657B3E"/>
              </a:solidFill>
              <a:effectLst/>
              <a:uLnTx/>
              <a:uFillTx/>
              <a:latin typeface="楷体_GB2312" panose="02010609030101010101" pitchFamily="1" charset="-122"/>
              <a:ea typeface="楷体_GB2312" panose="02010609030101010101" pitchFamily="1" charset="-122"/>
              <a:cs typeface="+mn-cs"/>
            </a:endParaRPr>
          </a:p>
          <a:p>
            <a:pPr marL="457200" marR="0" lvl="0" indent="-457200" algn="just" defTabSz="914400" rtl="0" eaLnBrk="1" fontAlgn="base" latinLnBrk="0" hangingPunct="1">
              <a:lnSpc>
                <a:spcPct val="150000"/>
              </a:lnSpc>
              <a:spcBef>
                <a:spcPts val="600"/>
              </a:spcBef>
              <a:spcAft>
                <a:spcPct val="0"/>
              </a:spcAft>
              <a:buClr>
                <a:schemeClr val="accent1"/>
              </a:buClr>
              <a:buSzPct val="55000"/>
              <a:buFont typeface="Wingdings" panose="05000000000000000000" charset="0"/>
              <a:buChar char="Ø"/>
              <a:defRPr/>
            </a:pPr>
            <a:r>
              <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字数不得超过</a:t>
            </a:r>
            <a:r>
              <a:rPr 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30</a:t>
            </a:r>
            <a:r>
              <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字；</a:t>
            </a:r>
            <a:endParaRPr kumimoji="0" lang="zh-CN" altLang="en-US" sz="3200" b="1" i="0" u="none" strike="noStrike" kern="0" cap="none" spc="0" normalizeH="0" baseline="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cs typeface="+mn-cs"/>
            </a:endParaRPr>
          </a:p>
          <a:p>
            <a:pPr marL="457200" marR="0" lvl="0" indent="-457200" algn="just" defTabSz="914400" rtl="0" eaLnBrk="1" fontAlgn="base" latinLnBrk="0" hangingPunct="1">
              <a:lnSpc>
                <a:spcPct val="150000"/>
              </a:lnSpc>
              <a:spcBef>
                <a:spcPts val="600"/>
              </a:spcBef>
              <a:spcAft>
                <a:spcPct val="0"/>
              </a:spcAft>
              <a:buClr>
                <a:schemeClr val="accent1"/>
              </a:buClr>
              <a:buSzPct val="55000"/>
              <a:buFont typeface="Wingdings" panose="05000000000000000000" charset="0"/>
              <a:buChar char="Ø"/>
              <a:defRPr/>
            </a:pPr>
            <a:r>
              <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英文名称应当翻译准确，不超过</a:t>
            </a:r>
            <a:r>
              <a:rPr 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200</a:t>
            </a:r>
            <a:r>
              <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个字符。</a:t>
            </a:r>
          </a:p>
        </p:txBody>
      </p:sp>
      <p:pic>
        <p:nvPicPr>
          <p:cNvPr id="3" name="图片 2" descr="logo(绿)"/>
          <p:cNvPicPr>
            <a:picLocks noChangeAspect="1"/>
          </p:cNvPicPr>
          <p:nvPr/>
        </p:nvPicPr>
        <p:blipFill>
          <a:blip r:embed="rId6"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custDataLst>
              <p:tags r:id="rId2"/>
            </p:custDataLst>
          </p:nvPr>
        </p:nvSpPr>
        <p:spPr>
          <a:xfrm>
            <a:off x="1718945" y="236855"/>
            <a:ext cx="669290" cy="633095"/>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02</a:t>
            </a:r>
          </a:p>
        </p:txBody>
      </p:sp>
      <p:sp>
        <p:nvSpPr>
          <p:cNvPr id="38" name="文本框 37"/>
          <p:cNvSpPr txBox="1"/>
          <p:nvPr>
            <p:custDataLst>
              <p:tags r:id="rId3"/>
            </p:custDataLst>
          </p:nvPr>
        </p:nvSpPr>
        <p:spPr>
          <a:xfrm>
            <a:off x="2476500" y="217805"/>
            <a:ext cx="4304030" cy="63309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3600" b="1" dirty="0">
                <a:solidFill>
                  <a:schemeClr val="accent1">
                    <a:lumMod val="75000"/>
                  </a:schemeClr>
                </a:solidFill>
                <a:ea typeface="+mj-ea"/>
                <a:cs typeface="+mj-cs"/>
                <a:sym typeface="+mn-ea"/>
              </a:rPr>
              <a:t>主要完成人</a:t>
            </a:r>
            <a:endParaRPr lang="zh-CN" altLang="en-US" sz="3600" b="1" dirty="0">
              <a:solidFill>
                <a:schemeClr val="accent1">
                  <a:lumMod val="75000"/>
                </a:schemeClr>
              </a:solidFill>
              <a:ea typeface="+mj-ea"/>
              <a:cs typeface="+mj-cs"/>
            </a:endParaRPr>
          </a:p>
        </p:txBody>
      </p:sp>
      <p:sp>
        <p:nvSpPr>
          <p:cNvPr id="2" name="文本框 1"/>
          <p:cNvSpPr txBox="1"/>
          <p:nvPr/>
        </p:nvSpPr>
        <p:spPr>
          <a:xfrm>
            <a:off x="1466215" y="1556385"/>
            <a:ext cx="9488805" cy="2553335"/>
          </a:xfrm>
          <a:prstGeom prst="rect">
            <a:avLst/>
          </a:prstGeom>
          <a:noFill/>
        </p:spPr>
        <p:txBody>
          <a:bodyPr wrap="square" rtlCol="0">
            <a:spAutoFit/>
          </a:bodyPr>
          <a:lstStyle/>
          <a:p>
            <a:pPr marL="457200" indent="-457200" eaLnBrk="1" hangingPunct="1">
              <a:buSzPct val="55000"/>
              <a:buFont typeface="Wingdings" panose="05000000000000000000" charset="0"/>
              <a:buChar char="Ø"/>
            </a:pPr>
            <a:r>
              <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要求只列出对项目完成做出主要贡献的科技人员；</a:t>
            </a:r>
            <a:endPar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endParaRPr>
          </a:p>
          <a:p>
            <a:pPr indent="0" eaLnBrk="1" hangingPunct="1">
              <a:buSzPct val="55000"/>
              <a:buFont typeface="Wingdings" panose="05000000000000000000" charset="0"/>
              <a:buNone/>
            </a:pPr>
            <a:r>
              <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  </a:t>
            </a:r>
            <a:endPar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endParaRPr>
          </a:p>
          <a:p>
            <a:pPr marL="457200" indent="-457200" eaLnBrk="1" hangingPunct="1">
              <a:buSzPct val="55000"/>
              <a:buFont typeface="Wingdings" panose="05000000000000000000" charset="0"/>
              <a:buChar char="Ø"/>
            </a:pPr>
            <a:r>
              <a:rPr lang="zh-CN" altLang="en-US" sz="3200" b="1" kern="0" noProof="0" dirty="0" smtClean="0">
                <a:ln>
                  <a:noFill/>
                </a:ln>
                <a:solidFill>
                  <a:schemeClr val="tx2">
                    <a:lumMod val="50000"/>
                  </a:schemeClr>
                </a:solidFill>
                <a:effectLst/>
                <a:uLnTx/>
                <a:uFillTx/>
                <a:latin typeface="楷体_GB2312" panose="02010609030101010101" pitchFamily="1" charset="-122"/>
                <a:ea typeface="楷体_GB2312" panose="02010609030101010101" pitchFamily="1" charset="-122"/>
                <a:sym typeface="+mn-ea"/>
              </a:rPr>
              <a:t>完成人、完成单位的确定排序要按其贡献大小来进行原则上应当由整个课题组在协商统一的基础上确定。</a:t>
            </a:r>
          </a:p>
        </p:txBody>
      </p:sp>
      <p:pic>
        <p:nvPicPr>
          <p:cNvPr id="3" name="图片 2" descr="logo(绿)"/>
          <p:cNvPicPr>
            <a:picLocks noChangeAspect="1"/>
          </p:cNvPicPr>
          <p:nvPr/>
        </p:nvPicPr>
        <p:blipFill>
          <a:blip r:embed="rId6"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custDataLst>
              <p:tags r:id="rId2"/>
            </p:custDataLst>
          </p:nvPr>
        </p:nvSpPr>
        <p:spPr>
          <a:xfrm>
            <a:off x="1849120" y="195580"/>
            <a:ext cx="669290" cy="633095"/>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03</a:t>
            </a:r>
          </a:p>
        </p:txBody>
      </p:sp>
      <p:sp>
        <p:nvSpPr>
          <p:cNvPr id="38" name="文本框 37"/>
          <p:cNvSpPr txBox="1"/>
          <p:nvPr>
            <p:custDataLst>
              <p:tags r:id="rId3"/>
            </p:custDataLst>
          </p:nvPr>
        </p:nvSpPr>
        <p:spPr>
          <a:xfrm>
            <a:off x="2606675" y="196215"/>
            <a:ext cx="4304030" cy="632460"/>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3600" b="1" dirty="0">
                <a:solidFill>
                  <a:schemeClr val="accent1">
                    <a:lumMod val="75000"/>
                  </a:schemeClr>
                </a:solidFill>
                <a:ea typeface="+mj-ea"/>
                <a:cs typeface="+mj-cs"/>
              </a:rPr>
              <a:t>主要完成单位</a:t>
            </a:r>
          </a:p>
        </p:txBody>
      </p:sp>
      <p:sp>
        <p:nvSpPr>
          <p:cNvPr id="2" name="文本框 1"/>
          <p:cNvSpPr txBox="1"/>
          <p:nvPr/>
        </p:nvSpPr>
        <p:spPr>
          <a:xfrm>
            <a:off x="1207770" y="1120775"/>
            <a:ext cx="10366375" cy="5015865"/>
          </a:xfrm>
          <a:prstGeom prst="rect">
            <a:avLst/>
          </a:prstGeom>
          <a:noFill/>
        </p:spPr>
        <p:txBody>
          <a:bodyPr wrap="square" rtlCol="0">
            <a:spAutoFit/>
          </a:bodyPr>
          <a:lstStyle/>
          <a:p>
            <a:pPr eaLnBrk="1" hangingPunct="1">
              <a:buNone/>
            </a:pPr>
            <a:r>
              <a:rPr lang="en-US" altLang="zh-CN" sz="3200" b="1" kern="0" noProof="0" dirty="0" smtClean="0">
                <a:ln>
                  <a:noFill/>
                </a:ln>
                <a:solidFill>
                  <a:srgbClr val="FD5C0C"/>
                </a:solidFill>
                <a:effectLst>
                  <a:outerShdw blurRad="38100" dist="38100" dir="2700000" algn="tl">
                    <a:srgbClr val="C0C0C0"/>
                  </a:outerShdw>
                </a:effectLst>
                <a:uLnTx/>
                <a:uFillTx/>
                <a:latin typeface="楷体_GB2312" panose="02010609030101010101" pitchFamily="1" charset="-122"/>
                <a:ea typeface="楷体_GB2312" panose="02010609030101010101" pitchFamily="1" charset="-122"/>
                <a:sym typeface="+mn-ea"/>
              </a:rPr>
              <a:t>      </a:t>
            </a:r>
            <a:r>
              <a:rPr lang="zh-CN" altLang="en-US" sz="3200" b="1" kern="0" noProof="0" dirty="0" smtClean="0">
                <a:ln>
                  <a:noFill/>
                </a:ln>
                <a:solidFill>
                  <a:srgbClr val="FD5C0C"/>
                </a:solidFill>
                <a:effectLst>
                  <a:outerShdw blurRad="38100" dist="38100" dir="2700000" algn="tl">
                    <a:srgbClr val="C0C0C0"/>
                  </a:outerShdw>
                </a:effectLst>
                <a:uLnTx/>
                <a:uFillTx/>
                <a:latin typeface="楷体_GB2312" panose="02010609030101010101" pitchFamily="1" charset="-122"/>
                <a:ea typeface="楷体_GB2312" panose="02010609030101010101" pitchFamily="1" charset="-122"/>
                <a:sym typeface="+mn-ea"/>
              </a:rPr>
              <a:t>主要完成单位要按实际贡献大小顺序排列。</a:t>
            </a:r>
          </a:p>
          <a:p>
            <a:pPr eaLnBrk="1" hangingPunct="1">
              <a:buNone/>
            </a:pPr>
            <a:r>
              <a:rPr lang="zh-CN" altLang="en-US" sz="3200" b="1" kern="0" noProof="0" dirty="0" smtClean="0">
                <a:ln>
                  <a:noFill/>
                </a:ln>
                <a:solidFill>
                  <a:srgbClr val="FD5C0C"/>
                </a:solidFill>
                <a:effectLst>
                  <a:outerShdw blurRad="38100" dist="38100" dir="2700000" algn="tl">
                    <a:srgbClr val="C0C0C0"/>
                  </a:outerShdw>
                </a:effectLst>
                <a:uLnTx/>
                <a:uFillTx/>
                <a:latin typeface="楷体_GB2312" panose="02010609030101010101" pitchFamily="1" charset="-122"/>
                <a:ea typeface="楷体_GB2312" panose="02010609030101010101" pitchFamily="1" charset="-122"/>
                <a:sym typeface="+mn-ea"/>
              </a:rPr>
              <a:t>      第一完成单位原则上为第一完成人所在的单位。</a:t>
            </a:r>
            <a:r>
              <a:rPr lang="zh-CN" altLang="en-US" sz="3200" dirty="0">
                <a:latin typeface="楷体_GB2312" panose="02010609030101010101" pitchFamily="1" charset="-122"/>
                <a:ea typeface="楷体_GB2312" panose="02010609030101010101" pitchFamily="1" charset="-122"/>
                <a:sym typeface="+mn-ea"/>
              </a:rPr>
              <a:t> </a:t>
            </a:r>
          </a:p>
          <a:p>
            <a:pPr eaLnBrk="1" hangingPunct="1">
              <a:buNone/>
            </a:pPr>
            <a:r>
              <a:rPr lang="zh-CN" altLang="en-US" sz="3200" dirty="0">
                <a:latin typeface="楷体_GB2312" panose="02010609030101010101" pitchFamily="1" charset="-122"/>
                <a:ea typeface="楷体_GB2312" panose="02010609030101010101" pitchFamily="1" charset="-122"/>
                <a:sym typeface="+mn-ea"/>
              </a:rPr>
              <a:t> </a:t>
            </a:r>
            <a:endParaRPr lang="zh-CN" altLang="en-US" sz="3200" dirty="0">
              <a:latin typeface="楷体_GB2312" panose="02010609030101010101" pitchFamily="1" charset="-122"/>
              <a:ea typeface="楷体_GB2312" panose="02010609030101010101" pitchFamily="1" charset="-122"/>
            </a:endParaRPr>
          </a:p>
          <a:p>
            <a:pPr indent="0" algn="just" eaLnBrk="1" hangingPunct="1">
              <a:buSzPct val="55000"/>
              <a:buNone/>
            </a:pPr>
            <a:r>
              <a:rPr lang="zh-CN" altLang="en-US" sz="3200" b="1" dirty="0">
                <a:solidFill>
                  <a:schemeClr val="accent1">
                    <a:lumMod val="75000"/>
                  </a:schemeClr>
                </a:solidFill>
                <a:latin typeface="楷体_GB2312" panose="02010609030101010101" pitchFamily="1" charset="-122"/>
                <a:ea typeface="楷体_GB2312" panose="02010609030101010101" pitchFamily="1" charset="-122"/>
                <a:sym typeface="+mn-ea"/>
              </a:rPr>
              <a:t>主要完成单位应</a:t>
            </a:r>
            <a:r>
              <a:rPr lang="zh-CN" altLang="en-US" sz="3200" b="1" i="1" u="sng" dirty="0">
                <a:solidFill>
                  <a:schemeClr val="accent1">
                    <a:lumMod val="75000"/>
                  </a:schemeClr>
                </a:solidFill>
                <a:latin typeface="楷体_GB2312" panose="02010609030101010101" pitchFamily="1" charset="-122"/>
                <a:ea typeface="楷体_GB2312" panose="02010609030101010101" pitchFamily="1" charset="-122"/>
                <a:sym typeface="+mn-ea"/>
              </a:rPr>
              <a:t>具有法人资格</a:t>
            </a:r>
            <a:r>
              <a:rPr lang="zh-CN" altLang="en-US" sz="3200" b="1" dirty="0">
                <a:solidFill>
                  <a:schemeClr val="accent1">
                    <a:lumMod val="75000"/>
                  </a:schemeClr>
                </a:solidFill>
                <a:latin typeface="楷体_GB2312" panose="02010609030101010101" pitchFamily="1" charset="-122"/>
                <a:ea typeface="楷体_GB2312" panose="02010609030101010101" pitchFamily="1" charset="-122"/>
                <a:sym typeface="+mn-ea"/>
              </a:rPr>
              <a:t>，不得填写“科室”、“协作组”、“委员会”等作为主要完成单位。不得以不具有法人资格的二级单位，如“XX大学公共卫生学院”等作为主要完成单位。</a:t>
            </a:r>
          </a:p>
          <a:p>
            <a:pPr indent="0" algn="just" eaLnBrk="1" hangingPunct="1">
              <a:buSzPct val="55000"/>
              <a:buNone/>
            </a:pPr>
            <a:endParaRPr lang="zh-CN" altLang="en-US" sz="3200" b="1" dirty="0">
              <a:solidFill>
                <a:schemeClr val="accent1">
                  <a:lumMod val="75000"/>
                </a:schemeClr>
              </a:solidFill>
              <a:latin typeface="楷体_GB2312" panose="02010609030101010101" pitchFamily="1" charset="-122"/>
              <a:ea typeface="楷体_GB2312" panose="02010609030101010101" pitchFamily="1" charset="-122"/>
            </a:endParaRPr>
          </a:p>
          <a:p>
            <a:pPr indent="0" algn="just" eaLnBrk="1" hangingPunct="1">
              <a:buSzPct val="55000"/>
              <a:buNone/>
            </a:pPr>
            <a:r>
              <a:rPr lang="zh-CN" altLang="en-US" sz="3200" b="1" dirty="0">
                <a:solidFill>
                  <a:schemeClr val="accent1">
                    <a:lumMod val="75000"/>
                  </a:schemeClr>
                </a:solidFill>
                <a:latin typeface="楷体_GB2312" panose="02010609030101010101" pitchFamily="1" charset="-122"/>
                <a:ea typeface="楷体_GB2312" panose="02010609030101010101" pitchFamily="1" charset="-122"/>
                <a:sym typeface="+mn-ea"/>
              </a:rPr>
              <a:t>应规范填写主要完成单位的全称（医疗机构应填写第一冠名），名称应与单位公章一致。</a:t>
            </a:r>
            <a:endParaRPr lang="zh-CN" altLang="en-US" sz="3200" b="1" kern="0" noProof="0" dirty="0" smtClean="0">
              <a:ln>
                <a:noFill/>
              </a:ln>
              <a:solidFill>
                <a:schemeClr val="accent1">
                  <a:lumMod val="75000"/>
                </a:schemeClr>
              </a:solidFill>
              <a:effectLst/>
              <a:uLnTx/>
              <a:uFillTx/>
              <a:latin typeface="楷体_GB2312" panose="02010609030101010101" pitchFamily="1" charset="-122"/>
              <a:ea typeface="楷体_GB2312" panose="02010609030101010101" pitchFamily="1" charset="-122"/>
              <a:sym typeface="+mn-ea"/>
            </a:endParaRPr>
          </a:p>
        </p:txBody>
      </p:sp>
      <p:pic>
        <p:nvPicPr>
          <p:cNvPr id="3" name="图片 2" descr="logo(绿)"/>
          <p:cNvPicPr>
            <a:picLocks noChangeAspect="1"/>
          </p:cNvPicPr>
          <p:nvPr/>
        </p:nvPicPr>
        <p:blipFill>
          <a:blip r:embed="rId6"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707515" y="186055"/>
            <a:ext cx="9262110" cy="6485890"/>
            <a:chOff x="2659" y="235"/>
            <a:chExt cx="14586" cy="10214"/>
          </a:xfrm>
        </p:grpSpPr>
        <p:sp>
          <p:nvSpPr>
            <p:cNvPr id="24" name="矩形: 圆角 23"/>
            <p:cNvSpPr/>
            <p:nvPr>
              <p:custDataLst>
                <p:tags r:id="rId2"/>
              </p:custDataLst>
            </p:nvPr>
          </p:nvSpPr>
          <p:spPr>
            <a:xfrm>
              <a:off x="2659" y="235"/>
              <a:ext cx="1069" cy="99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04</a:t>
              </a:r>
            </a:p>
          </p:txBody>
        </p:sp>
        <p:sp>
          <p:nvSpPr>
            <p:cNvPr id="38" name="文本框 37"/>
            <p:cNvSpPr txBox="1"/>
            <p:nvPr>
              <p:custDataLst>
                <p:tags r:id="rId3"/>
              </p:custDataLst>
            </p:nvPr>
          </p:nvSpPr>
          <p:spPr>
            <a:xfrm>
              <a:off x="3852" y="236"/>
              <a:ext cx="6778" cy="99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3600" b="1" dirty="0">
                  <a:solidFill>
                    <a:schemeClr val="accent1">
                      <a:lumMod val="75000"/>
                    </a:schemeClr>
                  </a:solidFill>
                  <a:ea typeface="+mj-ea"/>
                  <a:cs typeface="+mj-cs"/>
                </a:rPr>
                <a:t>项目信息是否公开</a:t>
              </a:r>
            </a:p>
          </p:txBody>
        </p:sp>
        <p:sp>
          <p:nvSpPr>
            <p:cNvPr id="5" name="矩形: 圆角 23"/>
            <p:cNvSpPr/>
            <p:nvPr>
              <p:custDataLst>
                <p:tags r:id="rId4"/>
              </p:custDataLst>
            </p:nvPr>
          </p:nvSpPr>
          <p:spPr>
            <a:xfrm>
              <a:off x="2659" y="4493"/>
              <a:ext cx="1069" cy="99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06</a:t>
              </a:r>
            </a:p>
          </p:txBody>
        </p:sp>
        <p:sp>
          <p:nvSpPr>
            <p:cNvPr id="6" name="矩形: 圆角 23"/>
            <p:cNvSpPr/>
            <p:nvPr>
              <p:custDataLst>
                <p:tags r:id="rId5"/>
              </p:custDataLst>
            </p:nvPr>
          </p:nvSpPr>
          <p:spPr>
            <a:xfrm>
              <a:off x="2659" y="2307"/>
              <a:ext cx="1069" cy="99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05</a:t>
              </a:r>
            </a:p>
          </p:txBody>
        </p:sp>
        <p:sp>
          <p:nvSpPr>
            <p:cNvPr id="7" name="文本框 6"/>
            <p:cNvSpPr txBox="1"/>
            <p:nvPr>
              <p:custDataLst>
                <p:tags r:id="rId6"/>
              </p:custDataLst>
            </p:nvPr>
          </p:nvSpPr>
          <p:spPr>
            <a:xfrm>
              <a:off x="3869" y="2307"/>
              <a:ext cx="6778" cy="99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3600" b="1" dirty="0">
                  <a:solidFill>
                    <a:schemeClr val="accent1">
                      <a:lumMod val="75000"/>
                    </a:schemeClr>
                  </a:solidFill>
                  <a:ea typeface="+mj-ea"/>
                  <a:cs typeface="+mj-cs"/>
                  <a:sym typeface="+mn-ea"/>
                </a:rPr>
                <a:t>密级及保密期限</a:t>
              </a:r>
              <a:endParaRPr lang="zh-CN" altLang="en-US" sz="3600" b="1" dirty="0">
                <a:solidFill>
                  <a:schemeClr val="accent1">
                    <a:lumMod val="75000"/>
                  </a:schemeClr>
                </a:solidFill>
                <a:ea typeface="+mj-ea"/>
                <a:cs typeface="+mj-cs"/>
              </a:endParaRPr>
            </a:p>
          </p:txBody>
        </p:sp>
        <p:sp>
          <p:nvSpPr>
            <p:cNvPr id="8" name="文本框 7"/>
            <p:cNvSpPr txBox="1"/>
            <p:nvPr>
              <p:custDataLst>
                <p:tags r:id="rId7"/>
              </p:custDataLst>
            </p:nvPr>
          </p:nvSpPr>
          <p:spPr>
            <a:xfrm>
              <a:off x="3976" y="4493"/>
              <a:ext cx="6778" cy="99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3600" b="1" dirty="0">
                  <a:solidFill>
                    <a:schemeClr val="accent1">
                      <a:lumMod val="75000"/>
                    </a:schemeClr>
                  </a:solidFill>
                  <a:ea typeface="+mj-ea"/>
                  <a:cs typeface="+mj-cs"/>
                  <a:sym typeface="+mn-ea"/>
                </a:rPr>
                <a:t>主题词</a:t>
              </a:r>
              <a:endParaRPr lang="zh-CN" altLang="en-US" sz="3600" b="1" dirty="0">
                <a:solidFill>
                  <a:schemeClr val="accent1">
                    <a:lumMod val="75000"/>
                  </a:schemeClr>
                </a:solidFill>
                <a:ea typeface="+mj-ea"/>
                <a:cs typeface="+mj-cs"/>
              </a:endParaRPr>
            </a:p>
          </p:txBody>
        </p:sp>
        <p:sp>
          <p:nvSpPr>
            <p:cNvPr id="9" name="矩形: 圆角 23"/>
            <p:cNvSpPr/>
            <p:nvPr>
              <p:custDataLst>
                <p:tags r:id="rId8"/>
              </p:custDataLst>
            </p:nvPr>
          </p:nvSpPr>
          <p:spPr>
            <a:xfrm>
              <a:off x="2659" y="7256"/>
              <a:ext cx="1069" cy="996"/>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rPr>
                <a:t>07</a:t>
              </a:r>
            </a:p>
          </p:txBody>
        </p:sp>
        <p:sp>
          <p:nvSpPr>
            <p:cNvPr id="10" name="文本框 9"/>
            <p:cNvSpPr txBox="1"/>
            <p:nvPr>
              <p:custDataLst>
                <p:tags r:id="rId9"/>
              </p:custDataLst>
            </p:nvPr>
          </p:nvSpPr>
          <p:spPr>
            <a:xfrm>
              <a:off x="3976" y="7256"/>
              <a:ext cx="6778" cy="99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zh-CN" altLang="en-US" sz="3600" b="1" dirty="0">
                  <a:solidFill>
                    <a:schemeClr val="accent1">
                      <a:lumMod val="75000"/>
                    </a:schemeClr>
                  </a:solidFill>
                  <a:ea typeface="+mj-ea"/>
                  <a:cs typeface="+mj-cs"/>
                  <a:sym typeface="+mn-ea"/>
                </a:rPr>
                <a:t>学科分类</a:t>
              </a:r>
              <a:endParaRPr lang="zh-CN" altLang="en-US" sz="3600" b="1" dirty="0">
                <a:solidFill>
                  <a:schemeClr val="accent1">
                    <a:lumMod val="75000"/>
                  </a:schemeClr>
                </a:solidFill>
                <a:ea typeface="+mj-ea"/>
                <a:cs typeface="+mj-cs"/>
              </a:endParaRPr>
            </a:p>
          </p:txBody>
        </p:sp>
        <p:sp>
          <p:nvSpPr>
            <p:cNvPr id="2" name="文本框 1"/>
            <p:cNvSpPr txBox="1"/>
            <p:nvPr/>
          </p:nvSpPr>
          <p:spPr>
            <a:xfrm>
              <a:off x="3976" y="1345"/>
              <a:ext cx="6187" cy="725"/>
            </a:xfrm>
            <a:prstGeom prst="rect">
              <a:avLst/>
            </a:prstGeom>
            <a:noFill/>
          </p:spPr>
          <p:txBody>
            <a:bodyPr wrap="square" rtlCol="0">
              <a:spAutoFit/>
            </a:bodyPr>
            <a:lstStyle/>
            <a:p>
              <a:r>
                <a:rPr lang="zh-CN" altLang="en-US" sz="2400" b="1" kern="0" noProof="0" dirty="0" smtClean="0">
                  <a:ln>
                    <a:noFill/>
                  </a:ln>
                  <a:solidFill>
                    <a:schemeClr val="accent5">
                      <a:lumMod val="75000"/>
                    </a:schemeClr>
                  </a:solidFill>
                  <a:effectLst/>
                  <a:uLnTx/>
                  <a:uFillTx/>
                  <a:latin typeface="楷体_GB2312" panose="02010609030101010101" pitchFamily="1" charset="-122"/>
                  <a:ea typeface="楷体_GB2312" panose="02010609030101010101" pitchFamily="1" charset="-122"/>
                  <a:sym typeface="+mn-ea"/>
                </a:rPr>
                <a:t>在“可”或“否”上划“√”</a:t>
              </a:r>
            </a:p>
          </p:txBody>
        </p:sp>
        <p:sp>
          <p:nvSpPr>
            <p:cNvPr id="3" name="文本框 2"/>
            <p:cNvSpPr txBox="1"/>
            <p:nvPr/>
          </p:nvSpPr>
          <p:spPr>
            <a:xfrm>
              <a:off x="3976" y="3470"/>
              <a:ext cx="11902" cy="725"/>
            </a:xfrm>
            <a:prstGeom prst="rect">
              <a:avLst/>
            </a:prstGeom>
            <a:noFill/>
          </p:spPr>
          <p:txBody>
            <a:bodyPr wrap="square" rtlCol="0">
              <a:spAutoFit/>
            </a:bodyPr>
            <a:lstStyle/>
            <a:p>
              <a:r>
                <a:rPr lang="zh-CN" altLang="en-US" sz="2400" b="1" kern="0" noProof="0" dirty="0" smtClean="0">
                  <a:ln>
                    <a:noFill/>
                  </a:ln>
                  <a:solidFill>
                    <a:schemeClr val="accent5">
                      <a:lumMod val="75000"/>
                    </a:schemeClr>
                  </a:solidFill>
                  <a:effectLst/>
                  <a:uLnTx/>
                  <a:uFillTx/>
                  <a:latin typeface="楷体_GB2312" panose="02010609030101010101" pitchFamily="1" charset="-122"/>
                  <a:ea typeface="楷体_GB2312" panose="02010609030101010101" pitchFamily="1" charset="-122"/>
                  <a:sym typeface="+mn-ea"/>
                </a:rPr>
                <a:t>填写上级主管部门审定批准的密级、保密期限及批准号</a:t>
              </a:r>
              <a:endParaRPr lang="zh-CN" altLang="en-US"/>
            </a:p>
          </p:txBody>
        </p:sp>
        <p:sp>
          <p:nvSpPr>
            <p:cNvPr id="4" name="文本框 3"/>
            <p:cNvSpPr txBox="1"/>
            <p:nvPr/>
          </p:nvSpPr>
          <p:spPr>
            <a:xfrm>
              <a:off x="3959" y="5489"/>
              <a:ext cx="12661" cy="1422"/>
            </a:xfrm>
            <a:prstGeom prst="rect">
              <a:avLst/>
            </a:prstGeom>
            <a:noFill/>
          </p:spPr>
          <p:txBody>
            <a:bodyPr wrap="square" rtlCol="0">
              <a:spAutoFit/>
            </a:bodyPr>
            <a:lstStyle/>
            <a:p>
              <a:pPr marL="0" marR="0" lvl="0" indent="0"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b="1" kern="0" noProof="0" dirty="0" smtClean="0">
                  <a:ln>
                    <a:noFill/>
                  </a:ln>
                  <a:solidFill>
                    <a:schemeClr val="accent5">
                      <a:lumMod val="75000"/>
                    </a:schemeClr>
                  </a:solidFill>
                  <a:effectLst/>
                  <a:uLnTx/>
                  <a:uFillTx/>
                  <a:latin typeface="楷体_GB2312" panose="02010609030101010101" pitchFamily="1" charset="-122"/>
                  <a:ea typeface="楷体_GB2312" panose="02010609030101010101" pitchFamily="1" charset="-122"/>
                  <a:sym typeface="+mn-ea"/>
                </a:rPr>
                <a:t>按《国家汉语主题词表》填写３至７个与推荐项目技术内容密切相关的主题词，每个词语间应加“；”号。</a:t>
              </a:r>
              <a:endParaRPr lang="zh-CN" altLang="en-US"/>
            </a:p>
          </p:txBody>
        </p:sp>
        <p:sp>
          <p:nvSpPr>
            <p:cNvPr id="11" name="文本框 10"/>
            <p:cNvSpPr txBox="1"/>
            <p:nvPr/>
          </p:nvSpPr>
          <p:spPr>
            <a:xfrm>
              <a:off x="3869" y="8147"/>
              <a:ext cx="13377" cy="2303"/>
            </a:xfrm>
            <a:prstGeom prst="rect">
              <a:avLst/>
            </a:prstGeom>
            <a:noFill/>
          </p:spPr>
          <p:txBody>
            <a:bodyPr wrap="square" rtlCol="0">
              <a:spAutoFit/>
            </a:bodyPr>
            <a:lstStyle/>
            <a:p>
              <a:pPr marL="357505" marR="0" lvl="0" indent="-357505"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b="1" kern="0" noProof="0" dirty="0" smtClean="0">
                  <a:ln>
                    <a:noFill/>
                  </a:ln>
                  <a:solidFill>
                    <a:schemeClr val="accent5">
                      <a:lumMod val="75000"/>
                    </a:schemeClr>
                  </a:solidFill>
                  <a:effectLst/>
                  <a:uLnTx/>
                  <a:uFillTx/>
                  <a:latin typeface="楷体_GB2312" panose="02010609030101010101" pitchFamily="1" charset="-122"/>
                  <a:ea typeface="楷体_GB2312" panose="02010609030101010101" pitchFamily="1" charset="-122"/>
                  <a:sym typeface="+mn-ea"/>
                </a:rPr>
                <a:t>按《上海市预防医学会科学技术奖学科专业代码表》根据项目</a:t>
              </a:r>
            </a:p>
            <a:p>
              <a:pPr marL="357505" marR="0" lvl="0" indent="-357505"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b="1" kern="0" noProof="0" dirty="0" smtClean="0">
                  <a:ln>
                    <a:noFill/>
                  </a:ln>
                  <a:solidFill>
                    <a:schemeClr val="accent5">
                      <a:lumMod val="75000"/>
                    </a:schemeClr>
                  </a:solidFill>
                  <a:effectLst/>
                  <a:uLnTx/>
                  <a:uFillTx/>
                  <a:latin typeface="楷体_GB2312" panose="02010609030101010101" pitchFamily="1" charset="-122"/>
                  <a:ea typeface="楷体_GB2312" panose="02010609030101010101" pitchFamily="1" charset="-122"/>
                  <a:sym typeface="+mn-ea"/>
                </a:rPr>
                <a:t>专业属性，选择学科专业代码，尽量选到三级学科，若没有三</a:t>
              </a:r>
            </a:p>
            <a:p>
              <a:pPr marL="357505" marR="0" lvl="0" indent="-357505" algn="just"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None/>
                <a:defRPr/>
              </a:pPr>
              <a:r>
                <a:rPr lang="zh-CN" altLang="en-US" sz="2400" b="1" kern="0" noProof="0" dirty="0" smtClean="0">
                  <a:ln>
                    <a:noFill/>
                  </a:ln>
                  <a:solidFill>
                    <a:schemeClr val="accent5">
                      <a:lumMod val="75000"/>
                    </a:schemeClr>
                  </a:solidFill>
                  <a:effectLst/>
                  <a:uLnTx/>
                  <a:uFillTx/>
                  <a:latin typeface="楷体_GB2312" panose="02010609030101010101" pitchFamily="1" charset="-122"/>
                  <a:ea typeface="楷体_GB2312" panose="02010609030101010101" pitchFamily="1" charset="-122"/>
                  <a:sym typeface="+mn-ea"/>
                </a:rPr>
                <a:t>级学科，则选至二级学科。同时勾选专业评审组。</a:t>
              </a:r>
              <a:endParaRPr lang="zh-CN" altLang="en-US"/>
            </a:p>
          </p:txBody>
        </p:sp>
      </p:grpSp>
      <p:pic>
        <p:nvPicPr>
          <p:cNvPr id="14" name="图片 13" descr="logo(绿)"/>
          <p:cNvPicPr>
            <a:picLocks noChangeAspect="1"/>
          </p:cNvPicPr>
          <p:nvPr/>
        </p:nvPicPr>
        <p:blipFill>
          <a:blip r:embed="rId12" cstate="print">
            <a:clrChange>
              <a:clrFrom>
                <a:srgbClr val="FFFFFF">
                  <a:alpha val="100000"/>
                </a:srgbClr>
              </a:clrFrom>
              <a:clrTo>
                <a:srgbClr val="FFFFFF">
                  <a:alpha val="100000"/>
                  <a:alpha val="0"/>
                </a:srgbClr>
              </a:clrTo>
            </a:clrChange>
            <a:lum bright="94000"/>
          </a:blip>
          <a:stretch>
            <a:fillRect/>
          </a:stretch>
        </p:blipFill>
        <p:spPr>
          <a:xfrm>
            <a:off x="-15240" y="-25400"/>
            <a:ext cx="1081405" cy="1081405"/>
          </a:xfrm>
          <a:prstGeom prst="rect">
            <a:avLst/>
          </a:prstGeom>
          <a:effectLst>
            <a:reflection blurRad="6350" stA="52000" endA="300" endPos="26000" dir="5400000" sy="-100000" algn="bl" rotWithShape="0"/>
          </a:effectLst>
          <a:scene3d>
            <a:camera prst="obliqueTopLeft"/>
            <a:lightRig rig="threePt" dir="t"/>
          </a:scene3d>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619"/>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l_h_i*1_1_1"/>
  <p:tag name="KSO_WM_UNIT_TEXT_FILL_FORE_SCHEMECOLOR_INDEX" val="15"/>
  <p:tag name="KSO_WM_UNIT_TEXT_FILL_TYPE" val="1"/>
  <p:tag name="KSO_WM_UNIT_USESOURCEFORMAT_APPLY" val="1"/>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6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6_1"/>
  <p:tag name="KSO_WM_UNIT_TEXT_FILL_FORE_SCHEMECOLOR_INDEX" val="13"/>
  <p:tag name="KSO_WM_UNIT_TEXT_FILL_TYPE" val="1"/>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6"/>
  <p:tag name="KSO_WM_UNIT_LAYERLEVEL" val="1_1"/>
  <p:tag name="KSO_WM_DIAGRAM_GROUP_CODE" val="l1-1"/>
  <p:tag name="KSO_WM_UNIT_ID" val="custom20184675_16*l_i*1_6"/>
  <p:tag name="KSO_WM_UNIT_TEXT_FILL_FORE_SCHEMECOLOR_INDEX" val="13"/>
  <p:tag name="KSO_WM_UNIT_TEXT_FILL_TYPE" val="1"/>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6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6_1"/>
  <p:tag name="KSO_WM_UNIT_TEXT_FILL_FORE_SCHEMECOLOR_INDEX" val="13"/>
  <p:tag name="KSO_WM_UNIT_TEXT_FILL_TYPE" val="1"/>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1"/>
  <p:tag name="KSO_WM_UNIT_LAYERLEVEL" val="1_1"/>
  <p:tag name="KSO_WM_DIAGRAM_GROUP_CODE" val="l1-1"/>
  <p:tag name="KSO_WM_UNIT_ID" val="custom20184675_16*l_i*1_1"/>
  <p:tag name="KSO_WM_UNIT_TEXT_FILL_FORE_SCHEMECOLOR_INDEX" val="13"/>
  <p:tag name="KSO_WM_UNIT_TEXT_FILL_TYPE" val="1"/>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1"/>
  <p:tag name="KSO_WM_UNIT_LAYERLEVEL" val="1_1"/>
  <p:tag name="KSO_WM_DIAGRAM_GROUP_CODE" val="l1-1"/>
  <p:tag name="KSO_WM_UNIT_ID" val="custom20184675_16*l_i*1_1"/>
  <p:tag name="KSO_WM_UNIT_TEXT_FILL_FORE_SCHEMECOLOR_INDEX" val="13"/>
  <p:tag name="KSO_WM_UNIT_TEXT_FILL_TYPE" val="1"/>
  <p:tag name="KSO_WM_UNIT_USESOURCEFORMAT_APPLY" val="1"/>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1"/>
  <p:tag name="KSO_WM_UNIT_LAYERLEVEL" val="1_1"/>
  <p:tag name="KSO_WM_DIAGRAM_GROUP_CODE" val="l1-1"/>
  <p:tag name="KSO_WM_UNIT_ID" val="custom20184675_16*l_i*1_1"/>
  <p:tag name="KSO_WM_UNIT_TEXT_FILL_FORE_SCHEMECOLOR_INDEX" val="13"/>
  <p:tag name="KSO_WM_UNIT_TEXT_FILL_TYPE" val="1"/>
  <p:tag name="KSO_WM_UNIT_USESOURCEFORMAT_APPLY" val="1"/>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1"/>
  <p:tag name="KSO_WM_UNIT_LAYERLEVEL" val="1_1"/>
  <p:tag name="KSO_WM_DIAGRAM_GROUP_CODE" val="l1-1"/>
  <p:tag name="KSO_WM_UNIT_ID" val="custom20184675_16*l_i*1_1"/>
  <p:tag name="KSO_WM_UNIT_TEXT_FILL_FORE_SCHEMECOLOR_INDEX" val="13"/>
  <p:tag name="KSO_WM_UNIT_TEXT_FILL_TYPE" val="1"/>
  <p:tag name="KSO_WM_UNIT_USESOURCEFORMAT_APPLY" val="1"/>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1"/>
  <p:tag name="KSO_WM_UNIT_LAYERLEVEL" val="1_1"/>
  <p:tag name="KSO_WM_DIAGRAM_GROUP_CODE" val="l1-1"/>
  <p:tag name="KSO_WM_UNIT_ID" val="custom20184675_16*l_i*1_1"/>
  <p:tag name="KSO_WM_UNIT_TEXT_FILL_FORE_SCHEMECOLOR_INDEX" val="13"/>
  <p:tag name="KSO_WM_UNIT_TEXT_FILL_TYPE" val="1"/>
  <p:tag name="KSO_WM_UNIT_USESOURCEFORMAT_APPLY" val="1"/>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1"/>
  <p:tag name="KSO_WM_UNIT_LAYERLEVEL" val="1_1"/>
  <p:tag name="KSO_WM_DIAGRAM_GROUP_CODE" val="l1-1"/>
  <p:tag name="KSO_WM_UNIT_ID" val="custom20184675_16*l_i*1_1"/>
  <p:tag name="KSO_WM_UNIT_TEXT_FILL_FORE_SCHEMECOLOR_INDEX" val="13"/>
  <p:tag name="KSO_WM_UNIT_TEXT_FILL_TYPE" val="1"/>
  <p:tag name="KSO_WM_UNIT_USESOURCEFORMAT_APPLY" val="1"/>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1"/>
  <p:tag name="KSO_WM_UNIT_LAYERLEVEL" val="1_1"/>
  <p:tag name="KSO_WM_DIAGRAM_GROUP_CODE" val="l1-1"/>
  <p:tag name="KSO_WM_UNIT_ID" val="custom20184675_16*l_i*1_1"/>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UNIT_CLEAR" val="0"/>
  <p:tag name="KSO_WM_UNIT_PRESET_TEXT_INDEX" val="3"/>
  <p:tag name="KSO_WM_UNIT_PRESET_TEXT_LEN" val="17"/>
  <p:tag name="KSO_WM_DIAGRAM_GROUP_CODE" val="l1-1"/>
  <p:tag name="KSO_WM_UNIT_ID" val="custom20184675_1*l_h_f*1_1_1"/>
  <p:tag name="KSO_WM_UNIT_TEXT_FILL_FORE_SCHEMECOLOR_INDEX" val="13"/>
  <p:tag name="KSO_WM_UNIT_TEXT_FILL_TYPE" val="1"/>
  <p:tag name="KSO_WM_UNIT_USESOURCEFORMAT_APPLY" val="1"/>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1_1"/>
  <p:tag name="KSO_WM_UNIT_TEXT_FILL_FORE_SCHEMECOLOR_INDEX" val="13"/>
  <p:tag name="KSO_WM_UNIT_TEXT_FILL_TYPE" val="1"/>
  <p:tag name="KSO_WM_UNIT_USESOURCEFORMAT_APPLY" val="1"/>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1_1"/>
  <p:tag name="KSO_WM_UNIT_TEXT_FILL_FORE_SCHEMECOLOR_INDEX" val="13"/>
  <p:tag name="KSO_WM_UNIT_TEXT_FILL_TYPE" val="1"/>
  <p:tag name="KSO_WM_UNIT_USESOURCEFORMAT_APPLY" val="1"/>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1_1"/>
  <p:tag name="KSO_WM_UNIT_TEXT_FILL_FORE_SCHEMECOLOR_INDEX" val="13"/>
  <p:tag name="KSO_WM_UNIT_TEXT_FILL_TYPE" val="1"/>
  <p:tag name="KSO_WM_UNIT_USESOURCEFORMAT_APPLY" val="1"/>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1_1"/>
  <p:tag name="KSO_WM_UNIT_TEXT_FILL_FORE_SCHEMECOLOR_INDEX" val="13"/>
  <p:tag name="KSO_WM_UNIT_TEXT_FILL_TYPE" val="1"/>
  <p:tag name="KSO_WM_UNIT_USESOURCEFORMAT_APPLY" val="1"/>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1_1"/>
  <p:tag name="KSO_WM_UNIT_TEXT_FILL_FORE_SCHEMECOLOR_INDEX" val="13"/>
  <p:tag name="KSO_WM_UNIT_TEXT_FILL_TYPE" val="1"/>
  <p:tag name="KSO_WM_UNIT_USESOURCEFORMAT_APPLY" val="1"/>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1_1"/>
  <p:tag name="KSO_WM_UNIT_TEXT_FILL_FORE_SCHEMECOLOR_INDEX" val="13"/>
  <p:tag name="KSO_WM_UNIT_TEXT_FILL_TYPE" val="1"/>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1_1"/>
  <p:tag name="KSO_WM_UNIT_TEXT_FILL_FORE_SCHEMECOLOR_INDEX" val="13"/>
  <p:tag name="KSO_WM_UNIT_TEXT_FILL_TYPE" val="1"/>
  <p:tag name="KSO_WM_UNIT_USESOURCEFORMAT_APPLY" val="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0"/>
  <p:tag name="KSO_WM_SLIDE_LAYOUT" val="a_r"/>
  <p:tag name="KSO_WM_SLIDE_LAYOUT_CNT" val="1_1"/>
  <p:tag name="KSO_WM_SLIDE_TYPE" val="text"/>
  <p:tag name="KSO_WM_BEAUTIFY_FLAG" val="#wm#"/>
  <p:tag name="KSO_WM_SLIDE_POSITION" val="85*181"/>
  <p:tag name="KSO_WM_SLIDE_SIZE" val="788*246"/>
  <p:tag name="KSO_WM_COMBINE_RELATE_SLIDE_ID" val="diagram20170865_2"/>
  <p:tag name="KSO_WM_TEMPLATE_CATEGORY" val="custom"/>
  <p:tag name="KSO_WM_TEMPLATE_INDEX" val="20184675"/>
  <p:tag name="KSO_WM_SLIDE_ID" val="custom20184675_62"/>
  <p:tag name="KSO_WM_SLIDE_INDEX" val="62"/>
  <p:tag name="KSO_WM_DIAGRAM_GROUP_CODE" val="r1-1"/>
  <p:tag name="KSO_WM_TEMPLATE_RELATED_ID" val="20184619"/>
  <p:tag name="KSO_WM_TEMPLATE_SUBCATEGORY" val="subcombine"/>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
  <p:tag name="KSO_WM_SLIDE_LAYOUT_CNT" val="1_1"/>
  <p:tag name="KSO_WM_SLIDE_TYPE" val="endPage"/>
  <p:tag name="KSO_WM_BEAUTIFY_FLAG" val="#wm#"/>
  <p:tag name="KSO_WM_COMBINE_RELATE_SLIDE_ID" val="custom20160874_48"/>
  <p:tag name="KSO_WM_TEMPLATE_CATEGORY" val="custom"/>
  <p:tag name="KSO_WM_TEMPLATE_INDEX" val="20184675"/>
  <p:tag name="KSO_WM_SLIDE_ID" val="custom20184675_171"/>
  <p:tag name="KSO_WM_SLIDE_INDEX" val="171"/>
  <p:tag name="KSO_WM_TEMPLATE_RELATED_ID" val="20184619"/>
  <p:tag name="KSO_WM_TEMPLATE_SUBCATEGORY" val="subcombine"/>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
  <p:tag name="KSO_WM_SLIDE_LAYOUT_CNT" val="1_1"/>
  <p:tag name="KSO_WM_SLIDE_TYPE" val="endPage"/>
  <p:tag name="KSO_WM_BEAUTIFY_FLAG" val="#wm#"/>
  <p:tag name="KSO_WM_COMBINE_RELATE_SLIDE_ID" val="custom20160874_48"/>
  <p:tag name="KSO_WM_TEMPLATE_CATEGORY" val="custom"/>
  <p:tag name="KSO_WM_TEMPLATE_INDEX" val="20184675"/>
  <p:tag name="KSO_WM_SLIDE_ID" val="custom20184675_171"/>
  <p:tag name="KSO_WM_SLIDE_INDEX" val="171"/>
  <p:tag name="KSO_WM_TEMPLATE_RELATED_ID" val="20184619"/>
  <p:tag name="KSO_WM_TEMPLATE_SUBCATEGORY" val="subcombine"/>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a"/>
  <p:tag name="KSO_WM_UNIT_INDEX" val="1"/>
  <p:tag name="KSO_WM_UNIT_LAYERLEVEL" val="1"/>
  <p:tag name="KSO_WM_UNIT_VALUE" val="7"/>
  <p:tag name="KSO_WM_UNIT_ISCONTENTSTITLE" val="0"/>
  <p:tag name="KSO_WM_UNIT_HIGHLIGHT" val="0"/>
  <p:tag name="KSO_WM_UNIT_COMPATIBLE" val="0"/>
  <p:tag name="KSO_WM_UNIT_CLEAR" val="0"/>
  <p:tag name="KSO_WM_UNIT_PRESET_TEXT" val="THANK YOU"/>
  <p:tag name="KSO_WM_UNIT_ID" val="custom20184675_171*a*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a"/>
  <p:tag name="KSO_WM_UNIT_INDEX" val="1"/>
  <p:tag name="KSO_WM_UNIT_LAYERLEVEL" val="1"/>
  <p:tag name="KSO_WM_UNIT_VALUE" val="34"/>
  <p:tag name="KSO_WM_UNIT_ISCONTENTSTITLE" val="0"/>
  <p:tag name="KSO_WM_UNIT_HIGHLIGHT" val="0"/>
  <p:tag name="KSO_WM_UNIT_COMPATIBLE" val="0"/>
  <p:tag name="KSO_WM_UNIT_CLEAR" val="0"/>
  <p:tag name="KSO_WM_UNIT_PRESET_TEXT_INDEX" val="3"/>
  <p:tag name="KSO_WM_UNIT_PRESET_TEXT_LEN" val="17"/>
  <p:tag name="KSO_WM_DIAGRAM_GROUP_CODE" val="r3_1"/>
  <p:tag name="KSO_WM_UNIT_ID" val="custom20184675_62*a*1"/>
  <p:tag name="KSO_WM_UNIT_TEXT_FILL_FORE_SCHEMECOLOR_INDEX" val="15"/>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619_10*i*57"/>
  <p:tag name="KSO_WM_TEMPLATE_CATEGORY" val="custom"/>
  <p:tag name="KSO_WM_TEMPLATE_INDEX" val="20184619"/>
  <p:tag name="KSO_WM_UNIT_INDEX" val="57"/>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19"/>
  <p:tag name="KSO_WM_UNIT_TYPE" val="b"/>
  <p:tag name="KSO_WM_UNIT_INDEX" val="1"/>
  <p:tag name="KSO_WM_UNIT_LAYERLEVEL" val="1"/>
  <p:tag name="KSO_WM_UNIT_VALUE" val="24"/>
  <p:tag name="KSO_WM_UNIT_ISCONTENTSTITLE" val="0"/>
  <p:tag name="KSO_WM_UNIT_HIGHLIGHT" val="0"/>
  <p:tag name="KSO_WM_UNIT_COMPATIBLE" val="0"/>
  <p:tag name="KSO_WM_UNIT_CLEAR" val="0"/>
  <p:tag name="KSO_WM_BEAUTIFY_FLAG" val="#wm#"/>
  <p:tag name="KSO_WM_TAG_VERSION" val="1.0"/>
  <p:tag name="KSO_WM_UNIT_ID" val="custom20184619_10*b*1"/>
  <p:tag name="KSO_WM_UNIT_PRESET_TEXT" val="Your great subtitle in this line"/>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19"/>
  <p:tag name="KSO_WM_UNIT_TYPE" val="b"/>
  <p:tag name="KSO_WM_UNIT_INDEX" val="1"/>
  <p:tag name="KSO_WM_UNIT_LAYERLEVEL" val="1"/>
  <p:tag name="KSO_WM_UNIT_VALUE" val="24"/>
  <p:tag name="KSO_WM_UNIT_ISCONTENTSTITLE" val="0"/>
  <p:tag name="KSO_WM_UNIT_HIGHLIGHT" val="0"/>
  <p:tag name="KSO_WM_UNIT_COMPATIBLE" val="0"/>
  <p:tag name="KSO_WM_UNIT_CLEAR" val="0"/>
  <p:tag name="KSO_WM_BEAUTIFY_FLAG" val="#wm#"/>
  <p:tag name="KSO_WM_TAG_VERSION" val="1.0"/>
  <p:tag name="KSO_WM_UNIT_ID" val="custom20184619_10*b*1"/>
  <p:tag name="KSO_WM_UNIT_PRESET_TEXT" val="Your great subtitle in this lin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l_h_i*1_1_1"/>
  <p:tag name="KSO_WM_UNIT_TEXT_FILL_FORE_SCHEMECOLOR_INDEX" val="15"/>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UNIT_CLEAR" val="0"/>
  <p:tag name="KSO_WM_UNIT_PRESET_TEXT_INDEX" val="3"/>
  <p:tag name="KSO_WM_UNIT_PRESET_TEXT_LEN" val="17"/>
  <p:tag name="KSO_WM_DIAGRAM_GROUP_CODE" val="l1-1"/>
  <p:tag name="KSO_WM_UNIT_ID" val="custom20184675_1*l_h_f*1_1_1"/>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619"/>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6"/>
  <p:tag name="KSO_WM_SLIDE_LAYOUT" val="a_l"/>
  <p:tag name="KSO_WM_SLIDE_LAYOUT_CNT" val="1_1"/>
  <p:tag name="KSO_WM_SLIDE_TYPE" val="contents"/>
  <p:tag name="KSO_WM_BEAUTIFY_FLAG" val="#wm#"/>
  <p:tag name="KSO_WM_COMBINE_RELATE_SLIDE_ID" val="custom20181730_10"/>
  <p:tag name="KSO_WM_TEMPLATE_CATEGORY" val="custom"/>
  <p:tag name="KSO_WM_TEMPLATE_INDEX" val="20184675"/>
  <p:tag name="KSO_WM_SLIDE_ID" val="custom20184675_11"/>
  <p:tag name="KSO_WM_SLIDE_INDEX" val="11"/>
  <p:tag name="KSO_WM_DIAGRAM_GROUP_CODE" val="l1-1"/>
  <p:tag name="KSO_WM_TEMPLATE_RELATED_ID" val="20184619"/>
  <p:tag name="KSO_WM_TEMPLATE_SUBCATEGORY" val="subcombine"/>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a"/>
  <p:tag name="KSO_WM_UNIT_INDEX" val="1"/>
  <p:tag name="KSO_WM_UNIT_LAYERLEVEL" val="1"/>
  <p:tag name="KSO_WM_UNIT_VALUE" val="3"/>
  <p:tag name="KSO_WM_UNIT_ISCONTENTSTITLE" val="1"/>
  <p:tag name="KSO_WM_UNIT_HIGHLIGHT" val="0"/>
  <p:tag name="KSO_WM_UNIT_COMPATIBLE" val="0"/>
  <p:tag name="KSO_WM_UNIT_CLEAR" val="0"/>
  <p:tag name="KSO_WM_UNIT_PRESET_TEXT" val="目 录"/>
  <p:tag name="KSO_WM_DIAGRAM_GROUP_CODE" val="l2_1"/>
  <p:tag name="KSO_WM_UNIT_ID" val="custom20184675_11*a*1"/>
  <p:tag name="KSO_WM_UNIT_TEXT_FILL_FORE_SCHEMECOLOR_INDEX" val="15"/>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2_1"/>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2_1"/>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3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3_1"/>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1923_1"/>
  <p:tag name="KSO_WM_TEMPLATE_CATEGORY" val="custom"/>
  <p:tag name="KSO_WM_TEMPLATE_INDEX" val="20184619"/>
  <p:tag name="KSO_WM_TEMPLATE_SUBCATEGORY" val="combine"/>
  <p:tag name="KSO_WM_TEMPLATE_THUMBS_INDEX" val="1、2、3、8、10、11、12、16、18"/>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2_1"/>
  <p:tag name="KSO_WM_UNIT_LAYERLEVEL" val="1_1_1"/>
  <p:tag name="KSO_WM_DIAGRAM_GROUP_CODE" val="l1-1"/>
  <p:tag name="KSO_WM_UNIT_ID" val="custom20184675_11*l_h_i*1_2_1"/>
  <p:tag name="KSO_WM_UNIT_LINE_FORE_SCHEMECOLOR_INDEX" val="9"/>
  <p:tag name="KSO_WM_UNIT_LINE_FILL_TYPE" val="2"/>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675"/>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675"/>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8、10、11、12、16、18"/>
  <p:tag name="KSO_WM_TAG_VERSION" val="1.0"/>
  <p:tag name="KSO_WM_BEAUTIFY_FLAG" val="#wm#"/>
  <p:tag name="KSO_WM_COMBINE_RELATE_SLIDE_ID" val="custom20183202_6"/>
  <p:tag name="KSO_WM_TEMPLATE_CATEGORY" val="custom"/>
  <p:tag name="KSO_WM_TEMPLATE_INDEX" val="20184675"/>
  <p:tag name="KSO_WM_TEMPLATE_RELATED_ID" val="20184619"/>
  <p:tag name="KSO_WM_TEMPLATE_SUBCATEGORY" val="subcombine"/>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1*l_h_i*1_1_1"/>
  <p:tag name="KSO_WM_UNIT_LINE_FORE_SCHEMECOLOR_INDEX" val="9"/>
  <p:tag name="KSO_WM_UNIT_LINE_FILL_TYPE" val="2"/>
  <p:tag name="KSO_WM_UNIT_TEXT_FILL_FORE_SCHEMECOLOR_INDEX" val="13"/>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ISCONTENTSTITLE" val="0"/>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custom20184675_11*l_h_a*1_1_1"/>
  <p:tag name="KSO_WM_UNIT_TEXT_FILL_FORE_SCHEMECOLOR_INDEX" val="13"/>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b"/>
  <p:tag name="KSO_WM_SLIDE_LAYOUT_CNT" val="1_1"/>
  <p:tag name="KSO_WM_SLIDE_TYPE" val="title"/>
  <p:tag name="KSO_WM_BEAUTIFY_FLAG" val="#wm#"/>
  <p:tag name="KSO_WM_SLIDE_POSITION" val="22*81"/>
  <p:tag name="KSO_WM_SLIDE_SIZE" val="304*359"/>
  <p:tag name="KSO_WM_COMBINE_RELATE_SLIDE_ID" val="background20181923_1"/>
  <p:tag name="KSO_WM_TEMPLATE_CATEGORY" val="custom"/>
  <p:tag name="KSO_WM_TEMPLATE_INDEX" val="20184619"/>
  <p:tag name="KSO_WM_SLIDE_ID" val="custom20184619_1"/>
  <p:tag name="KSO_WM_SLIDE_INDEX" val="1"/>
  <p:tag name="KSO_WM_TEMPLATE_SUBCATEGORY" val="combine"/>
  <p:tag name="KSO_WM_TEMPLATE_THUMBS_INDEX" val="1、2、3、8、10、11、12、16、18、"/>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19"/>
  <p:tag name="KSO_WM_TAG_VERSION" val="1.0"/>
  <p:tag name="KSO_WM_UNIT_TYPE" val="a"/>
  <p:tag name="KSO_WM_UNIT_INDEX" val="1"/>
  <p:tag name="KSO_WM_UNIT_ID" val="custom20184619_1*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 val="BUSSINESS _x000B_ANNUAL REPORT"/>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i"/>
  <p:tag name="KSO_WM_UNIT_INDEX" val="1_1_1"/>
  <p:tag name="KSO_WM_UNIT_LAYERLEVEL" val="1_1_1"/>
  <p:tag name="KSO_WM_DIAGRAM_GROUP_CODE" val="l1-1"/>
  <p:tag name="KSO_WM_UNIT_ID" val="custom20184675_1*l_h_i*1_1_1"/>
  <p:tag name="KSO_WM_UNIT_TEXT_FILL_FORE_SCHEMECOLOR_INDEX" val="15"/>
  <p:tag name="KSO_WM_UNIT_TEX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UNIT_CLEAR" val="0"/>
  <p:tag name="KSO_WM_UNIT_PRESET_TEXT_INDEX" val="3"/>
  <p:tag name="KSO_WM_UNIT_PRESET_TEXT_LEN" val="17"/>
  <p:tag name="KSO_WM_DIAGRAM_GROUP_CODE" val="l1-1"/>
  <p:tag name="KSO_WM_UNIT_ID" val="custom20184675_1*l_h_f*1_1_1"/>
  <p:tag name="KSO_WM_UNIT_TEXT_FILL_FORE_SCHEMECOLOR_INDEX" val="13"/>
  <p:tag name="KSO_WM_UNIT_TEX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6"/>
  <p:tag name="KSO_WM_SLIDE_LAYOUT" val="a_l"/>
  <p:tag name="KSO_WM_SLIDE_LAYOUT_CNT" val="1_1"/>
  <p:tag name="KSO_WM_SLIDE_TYPE" val="contents"/>
  <p:tag name="KSO_WM_BEAUTIFY_FLAG" val="#wm#"/>
  <p:tag name="KSO_WM_COMBINE_RELATE_SLIDE_ID" val="custom20181625_10"/>
  <p:tag name="KSO_WM_TEMPLATE_CATEGORY" val="custom"/>
  <p:tag name="KSO_WM_TEMPLATE_INDEX" val="20184675"/>
  <p:tag name="KSO_WM_SLIDE_ID" val="custom20184675_16"/>
  <p:tag name="KSO_WM_SLIDE_INDEX" val="16"/>
  <p:tag name="KSO_WM_DIAGRAM_GROUP_CODE" val="l1-1"/>
  <p:tag name="KSO_WM_TEMPLATE_RELATED_ID" val="20184619"/>
  <p:tag name="KSO_WM_TEMPLATE_SUBCATEGORY" val="subcombine"/>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a"/>
  <p:tag name="KSO_WM_UNIT_INDEX" val="1"/>
  <p:tag name="KSO_WM_UNIT_LAYERLEVEL" val="1"/>
  <p:tag name="KSO_WM_UNIT_VALUE" val="8"/>
  <p:tag name="KSO_WM_UNIT_ISCONTENTSTITLE" val="1"/>
  <p:tag name="KSO_WM_UNIT_HIGHLIGHT" val="0"/>
  <p:tag name="KSO_WM_UNIT_COMPATIBLE" val="0"/>
  <p:tag name="KSO_WM_UNIT_CLEAR" val="0"/>
  <p:tag name="KSO_WM_UNIT_PRESET_TEXT" val="CONTENTS"/>
  <p:tag name="KSO_WM_DIAGRAM_GROUP_CODE" val="l3_1"/>
  <p:tag name="KSO_WM_UNIT_ID" val="custom20184675_16*a*1"/>
  <p:tag name="KSO_WM_UNIT_TEXT_FILL_FORE_SCHEMECOLOR_INDEX" val="5"/>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1"/>
  <p:tag name="KSO_WM_UNIT_LAYERLEVEL" val="1_1"/>
  <p:tag name="KSO_WM_DIAGRAM_GROUP_CODE" val="l1-1"/>
  <p:tag name="KSO_WM_UNIT_ID" val="custom20184675_16*l_i*1_1"/>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contents"/>
  <p:tag name="KSO_WM_BEAUTIFY_FLAG" val="#wm#"/>
  <p:tag name="KSO_WM_COMBINE_RELATE_SLIDE_ID" val="custom20183202_6"/>
  <p:tag name="KSO_WM_TEMPLATE_CATEGORY" val="custom"/>
  <p:tag name="KSO_WM_TEMPLATE_INDEX" val="20184675"/>
  <p:tag name="KSO_WM_SLIDE_ID" val="custom20184675_1"/>
  <p:tag name="KSO_WM_SLIDE_INDEX" val="1"/>
  <p:tag name="KSO_WM_DIAGRAM_GROUP_CODE" val="l1-1"/>
  <p:tag name="KSO_WM_TEMPLATE_RELATED_ID" val="20184619"/>
  <p:tag name="KSO_WM_TEMPLATE_SUBCATEGORY" val="subcombine"/>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1_1"/>
  <p:tag name="KSO_WM_UNIT_TEXT_FILL_FORE_SCHEMECOLOR_INDEX" val="13"/>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2"/>
  <p:tag name="KSO_WM_UNIT_LAYERLEVEL" val="1_1"/>
  <p:tag name="KSO_WM_DIAGRAM_GROUP_CODE" val="l1-1"/>
  <p:tag name="KSO_WM_UNIT_ID" val="custom20184675_16*l_i*1_2"/>
  <p:tag name="KSO_WM_UNIT_TEXT_FILL_FORE_SCHEMECOLOR_INDEX" val="13"/>
  <p:tag name="KSO_WM_UNIT_TEXT_FILL_TYPE" val="1"/>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2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2_1"/>
  <p:tag name="KSO_WM_UNIT_TEXT_FILL_FORE_SCHEMECOLOR_INDEX" val="13"/>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3"/>
  <p:tag name="KSO_WM_UNIT_LAYERLEVEL" val="1_1"/>
  <p:tag name="KSO_WM_DIAGRAM_GROUP_CODE" val="l1-1"/>
  <p:tag name="KSO_WM_UNIT_ID" val="custom20184675_16*l_i*1_3"/>
  <p:tag name="KSO_WM_UNIT_TEXT_FILL_FORE_SCHEMECOLOR_INDEX" val="13"/>
  <p:tag name="KSO_WM_UNIT_TEX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3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3_1"/>
  <p:tag name="KSO_WM_UNIT_TEXT_FILL_FORE_SCHEMECOLOR_INDEX" val="13"/>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4"/>
  <p:tag name="KSO_WM_UNIT_LAYERLEVEL" val="1_1"/>
  <p:tag name="KSO_WM_DIAGRAM_GROUP_CODE" val="l1-1"/>
  <p:tag name="KSO_WM_UNIT_ID" val="custom20184675_16*l_i*1_4"/>
  <p:tag name="KSO_WM_UNIT_TEXT_FILL_FORE_SCHEMECOLOR_INDEX" val="13"/>
  <p:tag name="KSO_WM_UNIT_TEXT_FILL_TYPE" val="1"/>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4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4_1"/>
  <p:tag name="KSO_WM_UNIT_TEXT_FILL_FORE_SCHEMECOLOR_INDEX" val="13"/>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5"/>
  <p:tag name="KSO_WM_UNIT_LAYERLEVEL" val="1_1"/>
  <p:tag name="KSO_WM_DIAGRAM_GROUP_CODE" val="l1-1"/>
  <p:tag name="KSO_WM_UNIT_ID" val="custom20184675_16*l_i*1_5"/>
  <p:tag name="KSO_WM_UNIT_TEXT_FILL_FORE_SCHEMECOLOR_INDEX" val="13"/>
  <p:tag name="KSO_WM_UNIT_TEXT_FILL_TYPE" val="1"/>
  <p:tag name="KSO_WM_UNIT_USESOURCEFORMAT_APPLY" val="1"/>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h_f"/>
  <p:tag name="KSO_WM_UNIT_INDEX" val="1_5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custom20184675_16*l_h_f*1_5_1"/>
  <p:tag name="KSO_WM_UNIT_TEXT_FILL_FORE_SCHEMECOLOR_INDEX" val="13"/>
  <p:tag name="KSO_WM_UNIT_TEXT_FILL_TYPE" val="1"/>
  <p:tag name="KSO_WM_UNIT_USESOURCEFORMAT_APPLY" val="1"/>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675"/>
  <p:tag name="KSO_WM_TAG_VERSION" val="1.0"/>
  <p:tag name="KSO_WM_BEAUTIFY_FLAG" val="#wm#"/>
  <p:tag name="KSO_WM_UNIT_TYPE" val="l_i"/>
  <p:tag name="KSO_WM_UNIT_INDEX" val="1_6"/>
  <p:tag name="KSO_WM_UNIT_LAYERLEVEL" val="1_1"/>
  <p:tag name="KSO_WM_DIAGRAM_GROUP_CODE" val="l1-1"/>
  <p:tag name="KSO_WM_UNIT_ID" val="custom20184675_16*l_i*1_6"/>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rgbClr val="000000"/>
      </a:dk1>
      <a:lt1>
        <a:srgbClr val="FFFFFF"/>
      </a:lt1>
      <a:dk2>
        <a:srgbClr val="5B7AA1"/>
      </a:dk2>
      <a:lt2>
        <a:srgbClr val="E7E6E6"/>
      </a:lt2>
      <a:accent1>
        <a:srgbClr val="4472C4"/>
      </a:accent1>
      <a:accent2>
        <a:srgbClr val="ED7D31"/>
      </a:accent2>
      <a:accent3>
        <a:srgbClr val="FFFFFF"/>
      </a:accent3>
      <a:accent4>
        <a:srgbClr val="FFC000"/>
      </a:accent4>
      <a:accent5>
        <a:srgbClr val="5B7AA1"/>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06">
      <a:dk1>
        <a:srgbClr val="000000"/>
      </a:dk1>
      <a:lt1>
        <a:srgbClr val="FFFFFF"/>
      </a:lt1>
      <a:dk2>
        <a:srgbClr val="5B7AA1"/>
      </a:dk2>
      <a:lt2>
        <a:srgbClr val="E7E6E6"/>
      </a:lt2>
      <a:accent1>
        <a:srgbClr val="5B7AA1"/>
      </a:accent1>
      <a:accent2>
        <a:srgbClr val="ED7D31"/>
      </a:accent2>
      <a:accent3>
        <a:srgbClr val="FFFFFF"/>
      </a:accent3>
      <a:accent4>
        <a:srgbClr val="FFC000"/>
      </a:accent4>
      <a:accent5>
        <a:srgbClr val="5B7AA1"/>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5B7AA1"/>
    </a:dk2>
    <a:lt2>
      <a:srgbClr val="E7E6E6"/>
    </a:lt2>
    <a:accent1>
      <a:srgbClr val="4472C4"/>
    </a:accent1>
    <a:accent2>
      <a:srgbClr val="ED7D31"/>
    </a:accent2>
    <a:accent3>
      <a:srgbClr val="FFFFFF"/>
    </a:accent3>
    <a:accent4>
      <a:srgbClr val="FFC000"/>
    </a:accent4>
    <a:accent5>
      <a:srgbClr val="5B7AA1"/>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284</TotalTime>
  <Words>3432</Words>
  <Application>Microsoft Office PowerPoint</Application>
  <PresentationFormat>自定义</PresentationFormat>
  <Paragraphs>365</Paragraphs>
  <Slides>39</Slides>
  <Notes>39</Notes>
  <HiddenSlides>0</HiddenSlides>
  <MMClips>0</MMClips>
  <ScaleCrop>false</ScaleCrop>
  <HeadingPairs>
    <vt:vector size="4" baseType="variant">
      <vt:variant>
        <vt:lpstr>主题</vt:lpstr>
      </vt:variant>
      <vt:variant>
        <vt:i4>2</vt:i4>
      </vt:variant>
      <vt:variant>
        <vt:lpstr>幻灯片标题</vt:lpstr>
      </vt:variant>
      <vt:variant>
        <vt:i4>39</vt:i4>
      </vt:variant>
    </vt:vector>
  </HeadingPairs>
  <TitlesOfParts>
    <vt:vector size="41" baseType="lpstr">
      <vt:lpstr>Office 主题​​</vt:lpstr>
      <vt:lpstr>1_Office 主题​​</vt:lpstr>
      <vt:lpstr>上海市预防医学会科学技术奖推荐书填写注意事项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感谢各位 对学会科学技术奖   工作的大力支持！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meihua</dc:creator>
  <cp:lastModifiedBy>user</cp:lastModifiedBy>
  <cp:revision>25</cp:revision>
  <dcterms:created xsi:type="dcterms:W3CDTF">2018-02-09T08:05:00Z</dcterms:created>
  <dcterms:modified xsi:type="dcterms:W3CDTF">2018-08-29T17:37:43Z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